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notesMasterIdLst>
    <p:notesMasterId r:id="rId29"/>
  </p:notesMasterIdLst>
  <p:sldIdLst>
    <p:sldId id="256" r:id="rId2"/>
    <p:sldId id="257" r:id="rId3"/>
    <p:sldId id="258" r:id="rId4"/>
    <p:sldId id="259" r:id="rId5"/>
    <p:sldId id="281" r:id="rId6"/>
    <p:sldId id="261" r:id="rId7"/>
    <p:sldId id="270" r:id="rId8"/>
    <p:sldId id="262" r:id="rId9"/>
    <p:sldId id="263" r:id="rId10"/>
    <p:sldId id="264" r:id="rId11"/>
    <p:sldId id="265" r:id="rId12"/>
    <p:sldId id="266" r:id="rId13"/>
    <p:sldId id="267" r:id="rId14"/>
    <p:sldId id="268" r:id="rId15"/>
    <p:sldId id="269" r:id="rId16"/>
    <p:sldId id="272" r:id="rId17"/>
    <p:sldId id="271" r:id="rId18"/>
    <p:sldId id="273" r:id="rId19"/>
    <p:sldId id="276" r:id="rId20"/>
    <p:sldId id="274" r:id="rId21"/>
    <p:sldId id="279" r:id="rId22"/>
    <p:sldId id="275" r:id="rId23"/>
    <p:sldId id="277" r:id="rId24"/>
    <p:sldId id="282" r:id="rId25"/>
    <p:sldId id="278" r:id="rId26"/>
    <p:sldId id="283" r:id="rId27"/>
    <p:sldId id="28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7" autoAdjust="0"/>
    <p:restoredTop sz="53922" autoAdjust="0"/>
  </p:normalViewPr>
  <p:slideViewPr>
    <p:cSldViewPr snapToGrid="0">
      <p:cViewPr varScale="1">
        <p:scale>
          <a:sx n="36" d="100"/>
          <a:sy n="36" d="100"/>
        </p:scale>
        <p:origin x="1974"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19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E71DB0-761B-4270-ABFB-3F56983296DA}" type="doc">
      <dgm:prSet loTypeId="urn:microsoft.com/office/officeart/2016/7/layout/VerticalHollowActionList" loCatId="List" qsTypeId="urn:microsoft.com/office/officeart/2005/8/quickstyle/simple2" qsCatId="simple" csTypeId="urn:microsoft.com/office/officeart/2005/8/colors/colorful2" csCatId="colorful" phldr="1"/>
      <dgm:spPr/>
      <dgm:t>
        <a:bodyPr/>
        <a:lstStyle/>
        <a:p>
          <a:endParaRPr lang="en-US"/>
        </a:p>
      </dgm:t>
    </dgm:pt>
    <dgm:pt modelId="{9DAACEB1-9F4E-4310-B2A4-903741E690D5}">
      <dgm:prSet custT="1"/>
      <dgm:spPr/>
      <dgm:t>
        <a:bodyPr/>
        <a:lstStyle/>
        <a:p>
          <a:r>
            <a:rPr lang="en-US" sz="1800"/>
            <a:t>Supervise young children, always</a:t>
          </a:r>
        </a:p>
      </dgm:t>
    </dgm:pt>
    <dgm:pt modelId="{3B5113D0-E1FD-49DE-BA6A-035BDCC78681}" type="parTrans" cxnId="{4DEDA026-7310-4B16-B9DF-B7B32C1CB4BB}">
      <dgm:prSet/>
      <dgm:spPr/>
      <dgm:t>
        <a:bodyPr/>
        <a:lstStyle/>
        <a:p>
          <a:endParaRPr lang="en-US" sz="4400"/>
        </a:p>
      </dgm:t>
    </dgm:pt>
    <dgm:pt modelId="{8E9955A6-9EDA-449A-B9A4-79BEFC76EF63}" type="sibTrans" cxnId="{4DEDA026-7310-4B16-B9DF-B7B32C1CB4BB}">
      <dgm:prSet/>
      <dgm:spPr/>
      <dgm:t>
        <a:bodyPr/>
        <a:lstStyle/>
        <a:p>
          <a:endParaRPr lang="en-US" sz="3200"/>
        </a:p>
      </dgm:t>
    </dgm:pt>
    <dgm:pt modelId="{EA21215E-9F25-4BD5-9814-F6228B1718AB}">
      <dgm:prSet custT="1"/>
      <dgm:spPr/>
      <dgm:t>
        <a:bodyPr/>
        <a:lstStyle/>
        <a:p>
          <a:r>
            <a:rPr lang="en-US" sz="2400"/>
            <a:t>2.</a:t>
          </a:r>
        </a:p>
      </dgm:t>
    </dgm:pt>
    <dgm:pt modelId="{F573A74D-BC3C-43D9-9FF8-BCD36E5A79C8}" type="parTrans" cxnId="{9C91663F-A454-41C6-A8FF-12C4D3305606}">
      <dgm:prSet/>
      <dgm:spPr/>
      <dgm:t>
        <a:bodyPr/>
        <a:lstStyle/>
        <a:p>
          <a:endParaRPr lang="en-US" sz="4400"/>
        </a:p>
      </dgm:t>
    </dgm:pt>
    <dgm:pt modelId="{4BA89180-5D46-4220-895F-5041C0D596DB}" type="sibTrans" cxnId="{9C91663F-A454-41C6-A8FF-12C4D3305606}">
      <dgm:prSet/>
      <dgm:spPr/>
      <dgm:t>
        <a:bodyPr/>
        <a:lstStyle/>
        <a:p>
          <a:endParaRPr lang="en-US" sz="3200"/>
        </a:p>
      </dgm:t>
    </dgm:pt>
    <dgm:pt modelId="{3D66E7D5-48CF-4A11-B234-805D86FDCFC9}">
      <dgm:prSet custT="1"/>
      <dgm:spPr/>
      <dgm:t>
        <a:bodyPr/>
        <a:lstStyle/>
        <a:p>
          <a:r>
            <a:rPr lang="en-US" sz="1800"/>
            <a:t>Have emergency phone numbers (doctor, parents, neighbors, etc.) posted</a:t>
          </a:r>
        </a:p>
      </dgm:t>
    </dgm:pt>
    <dgm:pt modelId="{BFF83A49-2B80-4E85-8713-C7D879FDEEA5}" type="parTrans" cxnId="{204E19CD-7122-489B-9EA0-2E42F299042A}">
      <dgm:prSet/>
      <dgm:spPr/>
      <dgm:t>
        <a:bodyPr/>
        <a:lstStyle/>
        <a:p>
          <a:endParaRPr lang="en-US" sz="4400"/>
        </a:p>
      </dgm:t>
    </dgm:pt>
    <dgm:pt modelId="{BF541DC0-1693-4E11-81F4-95D34642D711}" type="sibTrans" cxnId="{204E19CD-7122-489B-9EA0-2E42F299042A}">
      <dgm:prSet/>
      <dgm:spPr/>
      <dgm:t>
        <a:bodyPr/>
        <a:lstStyle/>
        <a:p>
          <a:endParaRPr lang="en-US" sz="3200"/>
        </a:p>
      </dgm:t>
    </dgm:pt>
    <dgm:pt modelId="{52E75C09-C8CE-4196-84D8-C6EAB512C38F}">
      <dgm:prSet custT="1"/>
      <dgm:spPr/>
      <dgm:t>
        <a:bodyPr/>
        <a:lstStyle/>
        <a:p>
          <a:r>
            <a:rPr lang="en-US" sz="2400"/>
            <a:t>3.</a:t>
          </a:r>
        </a:p>
      </dgm:t>
    </dgm:pt>
    <dgm:pt modelId="{44D45238-28E1-4469-87D9-66B3A779F27B}" type="parTrans" cxnId="{B2FDA6F4-EA8F-45EC-BBD5-865B084E3F22}">
      <dgm:prSet/>
      <dgm:spPr/>
      <dgm:t>
        <a:bodyPr/>
        <a:lstStyle/>
        <a:p>
          <a:endParaRPr lang="en-US" sz="4400"/>
        </a:p>
      </dgm:t>
    </dgm:pt>
    <dgm:pt modelId="{EEBFF9B2-1FEE-428A-A6C1-FDAC8D7B8A62}" type="sibTrans" cxnId="{B2FDA6F4-EA8F-45EC-BBD5-865B084E3F22}">
      <dgm:prSet/>
      <dgm:spPr/>
      <dgm:t>
        <a:bodyPr/>
        <a:lstStyle/>
        <a:p>
          <a:endParaRPr lang="en-US" sz="3200"/>
        </a:p>
      </dgm:t>
    </dgm:pt>
    <dgm:pt modelId="{50E010AE-1B05-4DF5-BE28-693E0D848869}">
      <dgm:prSet custT="1"/>
      <dgm:spPr/>
      <dgm:t>
        <a:bodyPr/>
        <a:lstStyle/>
        <a:p>
          <a:r>
            <a:rPr lang="en-US" sz="1800"/>
            <a:t>Keep a first aid kit prepared and available</a:t>
          </a:r>
        </a:p>
      </dgm:t>
    </dgm:pt>
    <dgm:pt modelId="{758F8AD3-57C3-41DA-9C1D-1C7ABE3E5D24}" type="parTrans" cxnId="{7D260292-CB4B-49D4-8DF9-25CC3BB4575C}">
      <dgm:prSet/>
      <dgm:spPr/>
      <dgm:t>
        <a:bodyPr/>
        <a:lstStyle/>
        <a:p>
          <a:endParaRPr lang="en-US" sz="4400"/>
        </a:p>
      </dgm:t>
    </dgm:pt>
    <dgm:pt modelId="{A5D889C9-7408-40AB-A229-EBF587515F6F}" type="sibTrans" cxnId="{7D260292-CB4B-49D4-8DF9-25CC3BB4575C}">
      <dgm:prSet/>
      <dgm:spPr/>
      <dgm:t>
        <a:bodyPr/>
        <a:lstStyle/>
        <a:p>
          <a:endParaRPr lang="en-US" sz="3200"/>
        </a:p>
      </dgm:t>
    </dgm:pt>
    <dgm:pt modelId="{2C2135C2-B3F4-47A3-A0F8-D12D96ADE20D}">
      <dgm:prSet custT="1"/>
      <dgm:spPr/>
      <dgm:t>
        <a:bodyPr/>
        <a:lstStyle/>
        <a:p>
          <a:r>
            <a:rPr lang="en-US" sz="2400"/>
            <a:t>4.</a:t>
          </a:r>
        </a:p>
      </dgm:t>
    </dgm:pt>
    <dgm:pt modelId="{ED73CD6A-0748-41C5-8D3A-A5C3E7BFFA1B}" type="parTrans" cxnId="{84B2AC0A-3190-49C6-873B-31AF0288737A}">
      <dgm:prSet/>
      <dgm:spPr/>
      <dgm:t>
        <a:bodyPr/>
        <a:lstStyle/>
        <a:p>
          <a:endParaRPr lang="en-US" sz="4400"/>
        </a:p>
      </dgm:t>
    </dgm:pt>
    <dgm:pt modelId="{B6899CF0-4A3C-463F-9B05-F2D122FC9059}" type="sibTrans" cxnId="{84B2AC0A-3190-49C6-873B-31AF0288737A}">
      <dgm:prSet/>
      <dgm:spPr/>
      <dgm:t>
        <a:bodyPr/>
        <a:lstStyle/>
        <a:p>
          <a:endParaRPr lang="en-US" sz="3200"/>
        </a:p>
      </dgm:t>
    </dgm:pt>
    <dgm:pt modelId="{5F361F70-2433-4C79-918C-F0342291C0FB}">
      <dgm:prSet custT="1"/>
      <dgm:spPr/>
      <dgm:t>
        <a:bodyPr/>
        <a:lstStyle/>
        <a:p>
          <a:r>
            <a:rPr lang="en-US" sz="1800"/>
            <a:t>Practice good habits with older children, when younger children are watching</a:t>
          </a:r>
        </a:p>
      </dgm:t>
    </dgm:pt>
    <dgm:pt modelId="{65285C5D-A4ED-435F-B8C6-120EACCED2E3}" type="parTrans" cxnId="{8E353F01-1E8B-4253-9FFB-FD16EEA16D90}">
      <dgm:prSet/>
      <dgm:spPr/>
      <dgm:t>
        <a:bodyPr/>
        <a:lstStyle/>
        <a:p>
          <a:endParaRPr lang="en-US" sz="4400"/>
        </a:p>
      </dgm:t>
    </dgm:pt>
    <dgm:pt modelId="{02559C92-1DE2-4FA8-9164-39F9496D9F2A}" type="sibTrans" cxnId="{8E353F01-1E8B-4253-9FFB-FD16EEA16D90}">
      <dgm:prSet/>
      <dgm:spPr/>
      <dgm:t>
        <a:bodyPr/>
        <a:lstStyle/>
        <a:p>
          <a:endParaRPr lang="en-US" sz="3200"/>
        </a:p>
      </dgm:t>
    </dgm:pt>
    <dgm:pt modelId="{0A38CDEB-2282-486A-A2DB-32EE8C4B4AE6}">
      <dgm:prSet custT="1"/>
      <dgm:spPr/>
      <dgm:t>
        <a:bodyPr/>
        <a:lstStyle/>
        <a:p>
          <a:r>
            <a:rPr lang="en-US" sz="2400"/>
            <a:t>5.</a:t>
          </a:r>
        </a:p>
      </dgm:t>
    </dgm:pt>
    <dgm:pt modelId="{8831BAFD-FBE6-4451-8DE3-7043D7B90E56}" type="parTrans" cxnId="{819A13C8-3462-4FEC-938B-FB840F618BCC}">
      <dgm:prSet/>
      <dgm:spPr/>
      <dgm:t>
        <a:bodyPr/>
        <a:lstStyle/>
        <a:p>
          <a:endParaRPr lang="en-US" sz="4400"/>
        </a:p>
      </dgm:t>
    </dgm:pt>
    <dgm:pt modelId="{4F80443C-1CBF-42BB-896A-04B5E7536488}" type="sibTrans" cxnId="{819A13C8-3462-4FEC-938B-FB840F618BCC}">
      <dgm:prSet/>
      <dgm:spPr/>
      <dgm:t>
        <a:bodyPr/>
        <a:lstStyle/>
        <a:p>
          <a:endParaRPr lang="en-US" sz="3200"/>
        </a:p>
      </dgm:t>
    </dgm:pt>
    <dgm:pt modelId="{7A1CC6E0-C385-4266-984D-8594317A47E8}">
      <dgm:prSet custT="1"/>
      <dgm:spPr/>
      <dgm:t>
        <a:bodyPr/>
        <a:lstStyle/>
        <a:p>
          <a:r>
            <a:rPr lang="en-US" sz="1800" dirty="0"/>
            <a:t>Be aware that objects in a child’s mouth will increase the risk of mouth injury if they fall</a:t>
          </a:r>
        </a:p>
      </dgm:t>
    </dgm:pt>
    <dgm:pt modelId="{65F74641-2E87-4F66-88F1-807E3DF39FD2}" type="parTrans" cxnId="{6975D743-CCFF-4929-BF02-C05FFE0B14F6}">
      <dgm:prSet/>
      <dgm:spPr/>
      <dgm:t>
        <a:bodyPr/>
        <a:lstStyle/>
        <a:p>
          <a:endParaRPr lang="en-US" sz="4400"/>
        </a:p>
      </dgm:t>
    </dgm:pt>
    <dgm:pt modelId="{9DC71BE7-9309-4ADD-BA67-1E9C1B5B1DDA}" type="sibTrans" cxnId="{6975D743-CCFF-4929-BF02-C05FFE0B14F6}">
      <dgm:prSet/>
      <dgm:spPr/>
      <dgm:t>
        <a:bodyPr/>
        <a:lstStyle/>
        <a:p>
          <a:endParaRPr lang="en-US" sz="3200"/>
        </a:p>
      </dgm:t>
    </dgm:pt>
    <dgm:pt modelId="{8AB91C36-E684-45C7-8060-8E264CF39CDA}">
      <dgm:prSet custT="1"/>
      <dgm:spPr/>
      <dgm:t>
        <a:bodyPr/>
        <a:lstStyle/>
        <a:p>
          <a:r>
            <a:rPr lang="en-US" sz="2400" dirty="0"/>
            <a:t>6.</a:t>
          </a:r>
        </a:p>
      </dgm:t>
    </dgm:pt>
    <dgm:pt modelId="{7795E8EC-9796-41C5-9026-8219E0FCD67A}" type="parTrans" cxnId="{3C40FD96-B420-4C2B-ADB8-917E1170B587}">
      <dgm:prSet/>
      <dgm:spPr/>
      <dgm:t>
        <a:bodyPr/>
        <a:lstStyle/>
        <a:p>
          <a:endParaRPr lang="en-US" sz="4400"/>
        </a:p>
      </dgm:t>
    </dgm:pt>
    <dgm:pt modelId="{736578F9-7503-49C3-B064-A81D87C1572E}" type="sibTrans" cxnId="{3C40FD96-B420-4C2B-ADB8-917E1170B587}">
      <dgm:prSet/>
      <dgm:spPr/>
      <dgm:t>
        <a:bodyPr/>
        <a:lstStyle/>
        <a:p>
          <a:endParaRPr lang="en-US" sz="3200"/>
        </a:p>
      </dgm:t>
    </dgm:pt>
    <dgm:pt modelId="{18F038BE-E383-494F-933B-B3656442191A}">
      <dgm:prSet custT="1"/>
      <dgm:spPr/>
      <dgm:t>
        <a:bodyPr/>
        <a:lstStyle/>
        <a:p>
          <a:r>
            <a:rPr lang="en-US" sz="1800"/>
            <a:t>Never move a seriously injured child </a:t>
          </a:r>
        </a:p>
      </dgm:t>
    </dgm:pt>
    <dgm:pt modelId="{D2773298-8F7F-45AC-B9A4-4F8365CB7479}" type="parTrans" cxnId="{FDC37146-C9DA-4347-A4F1-06659EC99DA9}">
      <dgm:prSet/>
      <dgm:spPr/>
      <dgm:t>
        <a:bodyPr/>
        <a:lstStyle/>
        <a:p>
          <a:endParaRPr lang="en-US" sz="4400"/>
        </a:p>
      </dgm:t>
    </dgm:pt>
    <dgm:pt modelId="{1B6B5A59-EF68-4940-945E-35AC3FDB788C}" type="sibTrans" cxnId="{FDC37146-C9DA-4347-A4F1-06659EC99DA9}">
      <dgm:prSet/>
      <dgm:spPr/>
      <dgm:t>
        <a:bodyPr/>
        <a:lstStyle/>
        <a:p>
          <a:endParaRPr lang="en-US" sz="3200"/>
        </a:p>
      </dgm:t>
    </dgm:pt>
    <dgm:pt modelId="{0C48B8FE-7197-484A-A976-0DBD7B3AC073}">
      <dgm:prSet custT="1"/>
      <dgm:spPr/>
      <dgm:t>
        <a:bodyPr/>
        <a:lstStyle/>
        <a:p>
          <a:r>
            <a:rPr lang="en-US" sz="1200"/>
            <a:t>call 9-1-1 and wait for emergency responders</a:t>
          </a:r>
        </a:p>
      </dgm:t>
    </dgm:pt>
    <dgm:pt modelId="{6FA662DB-4881-4AE2-BCAF-0F81BFE53AFF}" type="parTrans" cxnId="{64244545-44EE-4382-AC12-E602520CF404}">
      <dgm:prSet/>
      <dgm:spPr/>
      <dgm:t>
        <a:bodyPr/>
        <a:lstStyle/>
        <a:p>
          <a:endParaRPr lang="en-US" sz="4400"/>
        </a:p>
      </dgm:t>
    </dgm:pt>
    <dgm:pt modelId="{6417845A-2C42-46ED-9B8B-E8F7BC4888E5}" type="sibTrans" cxnId="{64244545-44EE-4382-AC12-E602520CF404}">
      <dgm:prSet/>
      <dgm:spPr/>
      <dgm:t>
        <a:bodyPr/>
        <a:lstStyle/>
        <a:p>
          <a:endParaRPr lang="en-US" sz="3200"/>
        </a:p>
      </dgm:t>
    </dgm:pt>
    <dgm:pt modelId="{B56AC2CE-3589-498C-A59B-788D7367F74E}">
      <dgm:prSet custT="1"/>
      <dgm:spPr/>
      <dgm:t>
        <a:bodyPr/>
        <a:lstStyle/>
        <a:p>
          <a:r>
            <a:rPr lang="en-US" sz="2400"/>
            <a:t>1.</a:t>
          </a:r>
        </a:p>
      </dgm:t>
    </dgm:pt>
    <dgm:pt modelId="{471581BA-7C61-461F-9AE1-41E60A83C1B8}" type="sibTrans" cxnId="{1E603B38-EF26-4B7B-AB43-A16B95831EC2}">
      <dgm:prSet/>
      <dgm:spPr/>
      <dgm:t>
        <a:bodyPr/>
        <a:lstStyle/>
        <a:p>
          <a:endParaRPr lang="en-US" sz="3200"/>
        </a:p>
      </dgm:t>
    </dgm:pt>
    <dgm:pt modelId="{3E67764A-4FDA-4AE6-B6D1-BFDDA58D405D}" type="parTrans" cxnId="{1E603B38-EF26-4B7B-AB43-A16B95831EC2}">
      <dgm:prSet/>
      <dgm:spPr/>
      <dgm:t>
        <a:bodyPr/>
        <a:lstStyle/>
        <a:p>
          <a:endParaRPr lang="en-US" sz="4400"/>
        </a:p>
      </dgm:t>
    </dgm:pt>
    <dgm:pt modelId="{6FA664A1-6073-4E41-BF3C-80AA0B0EC254}" type="pres">
      <dgm:prSet presAssocID="{6FE71DB0-761B-4270-ABFB-3F56983296DA}" presName="Name0" presStyleCnt="0">
        <dgm:presLayoutVars>
          <dgm:dir/>
          <dgm:animLvl val="lvl"/>
          <dgm:resizeHandles val="exact"/>
        </dgm:presLayoutVars>
      </dgm:prSet>
      <dgm:spPr/>
    </dgm:pt>
    <dgm:pt modelId="{F9540DE7-281E-4D66-AC04-0807094D26E4}" type="pres">
      <dgm:prSet presAssocID="{B56AC2CE-3589-498C-A59B-788D7367F74E}" presName="linNode" presStyleCnt="0"/>
      <dgm:spPr/>
    </dgm:pt>
    <dgm:pt modelId="{1E76287E-10A7-48FB-81EA-B5C0B33592E0}" type="pres">
      <dgm:prSet presAssocID="{B56AC2CE-3589-498C-A59B-788D7367F74E}" presName="parentText" presStyleLbl="solidFgAcc1" presStyleIdx="0" presStyleCnt="6">
        <dgm:presLayoutVars>
          <dgm:chMax val="1"/>
          <dgm:bulletEnabled/>
        </dgm:presLayoutVars>
      </dgm:prSet>
      <dgm:spPr/>
    </dgm:pt>
    <dgm:pt modelId="{51B40548-F1A8-411C-8851-CDE1487A703A}" type="pres">
      <dgm:prSet presAssocID="{B56AC2CE-3589-498C-A59B-788D7367F74E}" presName="descendantText" presStyleLbl="alignNode1" presStyleIdx="0" presStyleCnt="6">
        <dgm:presLayoutVars>
          <dgm:bulletEnabled/>
        </dgm:presLayoutVars>
      </dgm:prSet>
      <dgm:spPr/>
    </dgm:pt>
    <dgm:pt modelId="{5211A508-445C-4EAD-8E24-19539CFAE3BD}" type="pres">
      <dgm:prSet presAssocID="{471581BA-7C61-461F-9AE1-41E60A83C1B8}" presName="sp" presStyleCnt="0"/>
      <dgm:spPr/>
    </dgm:pt>
    <dgm:pt modelId="{BE2B2AF2-048C-481F-B7D3-88A3F42C0CAF}" type="pres">
      <dgm:prSet presAssocID="{EA21215E-9F25-4BD5-9814-F6228B1718AB}" presName="linNode" presStyleCnt="0"/>
      <dgm:spPr/>
    </dgm:pt>
    <dgm:pt modelId="{0257AD78-5E2D-402F-A10A-9C439E6C5A77}" type="pres">
      <dgm:prSet presAssocID="{EA21215E-9F25-4BD5-9814-F6228B1718AB}" presName="parentText" presStyleLbl="solidFgAcc1" presStyleIdx="1" presStyleCnt="6">
        <dgm:presLayoutVars>
          <dgm:chMax val="1"/>
          <dgm:bulletEnabled/>
        </dgm:presLayoutVars>
      </dgm:prSet>
      <dgm:spPr/>
    </dgm:pt>
    <dgm:pt modelId="{15032F16-BE82-400F-9DC1-CB361A19FD31}" type="pres">
      <dgm:prSet presAssocID="{EA21215E-9F25-4BD5-9814-F6228B1718AB}" presName="descendantText" presStyleLbl="alignNode1" presStyleIdx="1" presStyleCnt="6">
        <dgm:presLayoutVars>
          <dgm:bulletEnabled/>
        </dgm:presLayoutVars>
      </dgm:prSet>
      <dgm:spPr/>
    </dgm:pt>
    <dgm:pt modelId="{8D8B167B-A9DF-4F3D-959A-732BDBEB43DF}" type="pres">
      <dgm:prSet presAssocID="{4BA89180-5D46-4220-895F-5041C0D596DB}" presName="sp" presStyleCnt="0"/>
      <dgm:spPr/>
    </dgm:pt>
    <dgm:pt modelId="{9E6C886D-B66D-4E03-B9AB-88A220B704E6}" type="pres">
      <dgm:prSet presAssocID="{52E75C09-C8CE-4196-84D8-C6EAB512C38F}" presName="linNode" presStyleCnt="0"/>
      <dgm:spPr/>
    </dgm:pt>
    <dgm:pt modelId="{9A4165F2-2EE6-4014-8BA4-969F454FC3F9}" type="pres">
      <dgm:prSet presAssocID="{52E75C09-C8CE-4196-84D8-C6EAB512C38F}" presName="parentText" presStyleLbl="solidFgAcc1" presStyleIdx="2" presStyleCnt="6">
        <dgm:presLayoutVars>
          <dgm:chMax val="1"/>
          <dgm:bulletEnabled/>
        </dgm:presLayoutVars>
      </dgm:prSet>
      <dgm:spPr/>
    </dgm:pt>
    <dgm:pt modelId="{A8603AB4-9826-4436-BBD4-76BDABCDEAE1}" type="pres">
      <dgm:prSet presAssocID="{52E75C09-C8CE-4196-84D8-C6EAB512C38F}" presName="descendantText" presStyleLbl="alignNode1" presStyleIdx="2" presStyleCnt="6">
        <dgm:presLayoutVars>
          <dgm:bulletEnabled/>
        </dgm:presLayoutVars>
      </dgm:prSet>
      <dgm:spPr/>
    </dgm:pt>
    <dgm:pt modelId="{00FB25D8-8D4D-4A05-9667-74F8DA6236D7}" type="pres">
      <dgm:prSet presAssocID="{EEBFF9B2-1FEE-428A-A6C1-FDAC8D7B8A62}" presName="sp" presStyleCnt="0"/>
      <dgm:spPr/>
    </dgm:pt>
    <dgm:pt modelId="{DE8A4480-F530-488C-BA2D-877630E2CE14}" type="pres">
      <dgm:prSet presAssocID="{2C2135C2-B3F4-47A3-A0F8-D12D96ADE20D}" presName="linNode" presStyleCnt="0"/>
      <dgm:spPr/>
    </dgm:pt>
    <dgm:pt modelId="{9A372682-3A5D-4F08-A2E4-A6532A0897C9}" type="pres">
      <dgm:prSet presAssocID="{2C2135C2-B3F4-47A3-A0F8-D12D96ADE20D}" presName="parentText" presStyleLbl="solidFgAcc1" presStyleIdx="3" presStyleCnt="6">
        <dgm:presLayoutVars>
          <dgm:chMax val="1"/>
          <dgm:bulletEnabled/>
        </dgm:presLayoutVars>
      </dgm:prSet>
      <dgm:spPr/>
    </dgm:pt>
    <dgm:pt modelId="{81DF0F2B-90E9-4A56-9D6E-01CFD20BCBAA}" type="pres">
      <dgm:prSet presAssocID="{2C2135C2-B3F4-47A3-A0F8-D12D96ADE20D}" presName="descendantText" presStyleLbl="alignNode1" presStyleIdx="3" presStyleCnt="6">
        <dgm:presLayoutVars>
          <dgm:bulletEnabled/>
        </dgm:presLayoutVars>
      </dgm:prSet>
      <dgm:spPr/>
    </dgm:pt>
    <dgm:pt modelId="{F7386AD0-FB5C-4A23-A0CB-1294B123078C}" type="pres">
      <dgm:prSet presAssocID="{B6899CF0-4A3C-463F-9B05-F2D122FC9059}" presName="sp" presStyleCnt="0"/>
      <dgm:spPr/>
    </dgm:pt>
    <dgm:pt modelId="{4ADF819F-EC1D-4BE3-8CC1-3097350AD6EC}" type="pres">
      <dgm:prSet presAssocID="{0A38CDEB-2282-486A-A2DB-32EE8C4B4AE6}" presName="linNode" presStyleCnt="0"/>
      <dgm:spPr/>
    </dgm:pt>
    <dgm:pt modelId="{DEA02E84-8DF3-44FF-8C2C-096A0BA8CF73}" type="pres">
      <dgm:prSet presAssocID="{0A38CDEB-2282-486A-A2DB-32EE8C4B4AE6}" presName="parentText" presStyleLbl="solidFgAcc1" presStyleIdx="4" presStyleCnt="6">
        <dgm:presLayoutVars>
          <dgm:chMax val="1"/>
          <dgm:bulletEnabled/>
        </dgm:presLayoutVars>
      </dgm:prSet>
      <dgm:spPr/>
    </dgm:pt>
    <dgm:pt modelId="{8CABF47F-0EAC-4CBF-B2DD-A447C1B5375C}" type="pres">
      <dgm:prSet presAssocID="{0A38CDEB-2282-486A-A2DB-32EE8C4B4AE6}" presName="descendantText" presStyleLbl="alignNode1" presStyleIdx="4" presStyleCnt="6">
        <dgm:presLayoutVars>
          <dgm:bulletEnabled/>
        </dgm:presLayoutVars>
      </dgm:prSet>
      <dgm:spPr/>
    </dgm:pt>
    <dgm:pt modelId="{68254F1A-20AB-4DB1-906C-0D2C01F86189}" type="pres">
      <dgm:prSet presAssocID="{4F80443C-1CBF-42BB-896A-04B5E7536488}" presName="sp" presStyleCnt="0"/>
      <dgm:spPr/>
    </dgm:pt>
    <dgm:pt modelId="{655BBF6A-4CC0-4AF7-B22E-CD78199DB40A}" type="pres">
      <dgm:prSet presAssocID="{8AB91C36-E684-45C7-8060-8E264CF39CDA}" presName="linNode" presStyleCnt="0"/>
      <dgm:spPr/>
    </dgm:pt>
    <dgm:pt modelId="{74082C55-66C5-4B95-B61E-D870C6EBCB0C}" type="pres">
      <dgm:prSet presAssocID="{8AB91C36-E684-45C7-8060-8E264CF39CDA}" presName="parentText" presStyleLbl="solidFgAcc1" presStyleIdx="5" presStyleCnt="6" custScaleY="155860">
        <dgm:presLayoutVars>
          <dgm:chMax val="1"/>
          <dgm:bulletEnabled/>
        </dgm:presLayoutVars>
      </dgm:prSet>
      <dgm:spPr/>
    </dgm:pt>
    <dgm:pt modelId="{230E7079-4FFE-40CA-AE84-EAB148019243}" type="pres">
      <dgm:prSet presAssocID="{8AB91C36-E684-45C7-8060-8E264CF39CDA}" presName="descendantText" presStyleLbl="alignNode1" presStyleIdx="5" presStyleCnt="6" custScaleY="171395">
        <dgm:presLayoutVars>
          <dgm:bulletEnabled/>
        </dgm:presLayoutVars>
      </dgm:prSet>
      <dgm:spPr/>
    </dgm:pt>
  </dgm:ptLst>
  <dgm:cxnLst>
    <dgm:cxn modelId="{8E353F01-1E8B-4253-9FFB-FD16EEA16D90}" srcId="{2C2135C2-B3F4-47A3-A0F8-D12D96ADE20D}" destId="{5F361F70-2433-4C79-918C-F0342291C0FB}" srcOrd="0" destOrd="0" parTransId="{65285C5D-A4ED-435F-B8C6-120EACCED2E3}" sibTransId="{02559C92-1DE2-4FA8-9164-39F9496D9F2A}"/>
    <dgm:cxn modelId="{84B2AC0A-3190-49C6-873B-31AF0288737A}" srcId="{6FE71DB0-761B-4270-ABFB-3F56983296DA}" destId="{2C2135C2-B3F4-47A3-A0F8-D12D96ADE20D}" srcOrd="3" destOrd="0" parTransId="{ED73CD6A-0748-41C5-8D3A-A5C3E7BFFA1B}" sibTransId="{B6899CF0-4A3C-463F-9B05-F2D122FC9059}"/>
    <dgm:cxn modelId="{4DEDA026-7310-4B16-B9DF-B7B32C1CB4BB}" srcId="{B56AC2CE-3589-498C-A59B-788D7367F74E}" destId="{9DAACEB1-9F4E-4310-B2A4-903741E690D5}" srcOrd="0" destOrd="0" parTransId="{3B5113D0-E1FD-49DE-BA6A-035BDCC78681}" sibTransId="{8E9955A6-9EDA-449A-B9A4-79BEFC76EF63}"/>
    <dgm:cxn modelId="{1E603B38-EF26-4B7B-AB43-A16B95831EC2}" srcId="{6FE71DB0-761B-4270-ABFB-3F56983296DA}" destId="{B56AC2CE-3589-498C-A59B-788D7367F74E}" srcOrd="0" destOrd="0" parTransId="{3E67764A-4FDA-4AE6-B6D1-BFDDA58D405D}" sibTransId="{471581BA-7C61-461F-9AE1-41E60A83C1B8}"/>
    <dgm:cxn modelId="{DF79643E-ECD6-4FAD-B087-76840D9531D0}" type="presOf" srcId="{EA21215E-9F25-4BD5-9814-F6228B1718AB}" destId="{0257AD78-5E2D-402F-A10A-9C439E6C5A77}" srcOrd="0" destOrd="0" presId="urn:microsoft.com/office/officeart/2016/7/layout/VerticalHollowActionList"/>
    <dgm:cxn modelId="{9C91663F-A454-41C6-A8FF-12C4D3305606}" srcId="{6FE71DB0-761B-4270-ABFB-3F56983296DA}" destId="{EA21215E-9F25-4BD5-9814-F6228B1718AB}" srcOrd="1" destOrd="0" parTransId="{F573A74D-BC3C-43D9-9FF8-BCD36E5A79C8}" sibTransId="{4BA89180-5D46-4220-895F-5041C0D596DB}"/>
    <dgm:cxn modelId="{6975D743-CCFF-4929-BF02-C05FFE0B14F6}" srcId="{0A38CDEB-2282-486A-A2DB-32EE8C4B4AE6}" destId="{7A1CC6E0-C385-4266-984D-8594317A47E8}" srcOrd="0" destOrd="0" parTransId="{65F74641-2E87-4F66-88F1-807E3DF39FD2}" sibTransId="{9DC71BE7-9309-4ADD-BA67-1E9C1B5B1DDA}"/>
    <dgm:cxn modelId="{AAB80545-7A72-415D-9F1A-208E4059EF53}" type="presOf" srcId="{6FE71DB0-761B-4270-ABFB-3F56983296DA}" destId="{6FA664A1-6073-4E41-BF3C-80AA0B0EC254}" srcOrd="0" destOrd="0" presId="urn:microsoft.com/office/officeart/2016/7/layout/VerticalHollowActionList"/>
    <dgm:cxn modelId="{64244545-44EE-4382-AC12-E602520CF404}" srcId="{18F038BE-E383-494F-933B-B3656442191A}" destId="{0C48B8FE-7197-484A-A976-0DBD7B3AC073}" srcOrd="0" destOrd="0" parTransId="{6FA662DB-4881-4AE2-BCAF-0F81BFE53AFF}" sibTransId="{6417845A-2C42-46ED-9B8B-E8F7BC4888E5}"/>
    <dgm:cxn modelId="{FDC37146-C9DA-4347-A4F1-06659EC99DA9}" srcId="{8AB91C36-E684-45C7-8060-8E264CF39CDA}" destId="{18F038BE-E383-494F-933B-B3656442191A}" srcOrd="0" destOrd="0" parTransId="{D2773298-8F7F-45AC-B9A4-4F8365CB7479}" sibTransId="{1B6B5A59-EF68-4940-945E-35AC3FDB788C}"/>
    <dgm:cxn modelId="{D775FE49-91E6-4AD8-A1E0-B1DA0487BB46}" type="presOf" srcId="{5F361F70-2433-4C79-918C-F0342291C0FB}" destId="{81DF0F2B-90E9-4A56-9D6E-01CFD20BCBAA}" srcOrd="0" destOrd="0" presId="urn:microsoft.com/office/officeart/2016/7/layout/VerticalHollowActionList"/>
    <dgm:cxn modelId="{9E59DD50-3BCB-425D-A30D-B8CCF777CF48}" type="presOf" srcId="{0A38CDEB-2282-486A-A2DB-32EE8C4B4AE6}" destId="{DEA02E84-8DF3-44FF-8C2C-096A0BA8CF73}" srcOrd="0" destOrd="0" presId="urn:microsoft.com/office/officeart/2016/7/layout/VerticalHollowActionList"/>
    <dgm:cxn modelId="{2300BF54-8D42-4431-A408-B1631797BC84}" type="presOf" srcId="{8AB91C36-E684-45C7-8060-8E264CF39CDA}" destId="{74082C55-66C5-4B95-B61E-D870C6EBCB0C}" srcOrd="0" destOrd="0" presId="urn:microsoft.com/office/officeart/2016/7/layout/VerticalHollowActionList"/>
    <dgm:cxn modelId="{80550E83-A049-4CCF-A45D-0C16DB2F11AF}" type="presOf" srcId="{0C48B8FE-7197-484A-A976-0DBD7B3AC073}" destId="{230E7079-4FFE-40CA-AE84-EAB148019243}" srcOrd="0" destOrd="1" presId="urn:microsoft.com/office/officeart/2016/7/layout/VerticalHollowActionList"/>
    <dgm:cxn modelId="{7D260292-CB4B-49D4-8DF9-25CC3BB4575C}" srcId="{52E75C09-C8CE-4196-84D8-C6EAB512C38F}" destId="{50E010AE-1B05-4DF5-BE28-693E0D848869}" srcOrd="0" destOrd="0" parTransId="{758F8AD3-57C3-41DA-9C1D-1C7ABE3E5D24}" sibTransId="{A5D889C9-7408-40AB-A229-EBF587515F6F}"/>
    <dgm:cxn modelId="{6E809093-49EA-46A8-B09C-7B18DF9D0CA7}" type="presOf" srcId="{50E010AE-1B05-4DF5-BE28-693E0D848869}" destId="{A8603AB4-9826-4436-BBD4-76BDABCDEAE1}" srcOrd="0" destOrd="0" presId="urn:microsoft.com/office/officeart/2016/7/layout/VerticalHollowActionList"/>
    <dgm:cxn modelId="{3C40FD96-B420-4C2B-ADB8-917E1170B587}" srcId="{6FE71DB0-761B-4270-ABFB-3F56983296DA}" destId="{8AB91C36-E684-45C7-8060-8E264CF39CDA}" srcOrd="5" destOrd="0" parTransId="{7795E8EC-9796-41C5-9026-8219E0FCD67A}" sibTransId="{736578F9-7503-49C3-B064-A81D87C1572E}"/>
    <dgm:cxn modelId="{F047EF97-4BB2-4E6B-B186-79CCE80D08B0}" type="presOf" srcId="{9DAACEB1-9F4E-4310-B2A4-903741E690D5}" destId="{51B40548-F1A8-411C-8851-CDE1487A703A}" srcOrd="0" destOrd="0" presId="urn:microsoft.com/office/officeart/2016/7/layout/VerticalHollowActionList"/>
    <dgm:cxn modelId="{080291A1-FB62-495F-B437-A9DD0746121C}" type="presOf" srcId="{52E75C09-C8CE-4196-84D8-C6EAB512C38F}" destId="{9A4165F2-2EE6-4014-8BA4-969F454FC3F9}" srcOrd="0" destOrd="0" presId="urn:microsoft.com/office/officeart/2016/7/layout/VerticalHollowActionList"/>
    <dgm:cxn modelId="{F3B60FAA-BCB2-437D-967C-8E515FB9F4FB}" type="presOf" srcId="{2C2135C2-B3F4-47A3-A0F8-D12D96ADE20D}" destId="{9A372682-3A5D-4F08-A2E4-A6532A0897C9}" srcOrd="0" destOrd="0" presId="urn:microsoft.com/office/officeart/2016/7/layout/VerticalHollowActionList"/>
    <dgm:cxn modelId="{2B2DF7B0-2C2C-47EB-B752-F41CC413F5F3}" type="presOf" srcId="{3D66E7D5-48CF-4A11-B234-805D86FDCFC9}" destId="{15032F16-BE82-400F-9DC1-CB361A19FD31}" srcOrd="0" destOrd="0" presId="urn:microsoft.com/office/officeart/2016/7/layout/VerticalHollowActionList"/>
    <dgm:cxn modelId="{690710BC-70E8-4BD0-A1C5-50E36B32C9E5}" type="presOf" srcId="{18F038BE-E383-494F-933B-B3656442191A}" destId="{230E7079-4FFE-40CA-AE84-EAB148019243}" srcOrd="0" destOrd="0" presId="urn:microsoft.com/office/officeart/2016/7/layout/VerticalHollowActionList"/>
    <dgm:cxn modelId="{819A13C8-3462-4FEC-938B-FB840F618BCC}" srcId="{6FE71DB0-761B-4270-ABFB-3F56983296DA}" destId="{0A38CDEB-2282-486A-A2DB-32EE8C4B4AE6}" srcOrd="4" destOrd="0" parTransId="{8831BAFD-FBE6-4451-8DE3-7043D7B90E56}" sibTransId="{4F80443C-1CBF-42BB-896A-04B5E7536488}"/>
    <dgm:cxn modelId="{204E19CD-7122-489B-9EA0-2E42F299042A}" srcId="{EA21215E-9F25-4BD5-9814-F6228B1718AB}" destId="{3D66E7D5-48CF-4A11-B234-805D86FDCFC9}" srcOrd="0" destOrd="0" parTransId="{BFF83A49-2B80-4E85-8713-C7D879FDEEA5}" sibTransId="{BF541DC0-1693-4E11-81F4-95D34642D711}"/>
    <dgm:cxn modelId="{A59330DC-DE74-4C1E-B242-496CFFE7CA21}" type="presOf" srcId="{B56AC2CE-3589-498C-A59B-788D7367F74E}" destId="{1E76287E-10A7-48FB-81EA-B5C0B33592E0}" srcOrd="0" destOrd="0" presId="urn:microsoft.com/office/officeart/2016/7/layout/VerticalHollowActionList"/>
    <dgm:cxn modelId="{2D9E9CDF-AC9D-4A6C-96C6-04663DEC7884}" type="presOf" srcId="{7A1CC6E0-C385-4266-984D-8594317A47E8}" destId="{8CABF47F-0EAC-4CBF-B2DD-A447C1B5375C}" srcOrd="0" destOrd="0" presId="urn:microsoft.com/office/officeart/2016/7/layout/VerticalHollowActionList"/>
    <dgm:cxn modelId="{B2FDA6F4-EA8F-45EC-BBD5-865B084E3F22}" srcId="{6FE71DB0-761B-4270-ABFB-3F56983296DA}" destId="{52E75C09-C8CE-4196-84D8-C6EAB512C38F}" srcOrd="2" destOrd="0" parTransId="{44D45238-28E1-4469-87D9-66B3A779F27B}" sibTransId="{EEBFF9B2-1FEE-428A-A6C1-FDAC8D7B8A62}"/>
    <dgm:cxn modelId="{C8B86DB7-68D5-476B-BC1B-98C88545CABF}" type="presParOf" srcId="{6FA664A1-6073-4E41-BF3C-80AA0B0EC254}" destId="{F9540DE7-281E-4D66-AC04-0807094D26E4}" srcOrd="0" destOrd="0" presId="urn:microsoft.com/office/officeart/2016/7/layout/VerticalHollowActionList"/>
    <dgm:cxn modelId="{390308B7-388F-48FD-95E7-941DE7F13DB5}" type="presParOf" srcId="{F9540DE7-281E-4D66-AC04-0807094D26E4}" destId="{1E76287E-10A7-48FB-81EA-B5C0B33592E0}" srcOrd="0" destOrd="0" presId="urn:microsoft.com/office/officeart/2016/7/layout/VerticalHollowActionList"/>
    <dgm:cxn modelId="{219227CF-57BA-4A72-88A1-B5D1D4F14E90}" type="presParOf" srcId="{F9540DE7-281E-4D66-AC04-0807094D26E4}" destId="{51B40548-F1A8-411C-8851-CDE1487A703A}" srcOrd="1" destOrd="0" presId="urn:microsoft.com/office/officeart/2016/7/layout/VerticalHollowActionList"/>
    <dgm:cxn modelId="{03B57AE0-4A07-412F-890D-F7D49C42CF00}" type="presParOf" srcId="{6FA664A1-6073-4E41-BF3C-80AA0B0EC254}" destId="{5211A508-445C-4EAD-8E24-19539CFAE3BD}" srcOrd="1" destOrd="0" presId="urn:microsoft.com/office/officeart/2016/7/layout/VerticalHollowActionList"/>
    <dgm:cxn modelId="{6C5BED1A-CE45-4318-94FB-9DFF0DCA8E2B}" type="presParOf" srcId="{6FA664A1-6073-4E41-BF3C-80AA0B0EC254}" destId="{BE2B2AF2-048C-481F-B7D3-88A3F42C0CAF}" srcOrd="2" destOrd="0" presId="urn:microsoft.com/office/officeart/2016/7/layout/VerticalHollowActionList"/>
    <dgm:cxn modelId="{7773014F-E4FE-45BB-9453-C95488454266}" type="presParOf" srcId="{BE2B2AF2-048C-481F-B7D3-88A3F42C0CAF}" destId="{0257AD78-5E2D-402F-A10A-9C439E6C5A77}" srcOrd="0" destOrd="0" presId="urn:microsoft.com/office/officeart/2016/7/layout/VerticalHollowActionList"/>
    <dgm:cxn modelId="{8AA2D6E4-6B1A-4A62-AE82-3F6E7827EFDD}" type="presParOf" srcId="{BE2B2AF2-048C-481F-B7D3-88A3F42C0CAF}" destId="{15032F16-BE82-400F-9DC1-CB361A19FD31}" srcOrd="1" destOrd="0" presId="urn:microsoft.com/office/officeart/2016/7/layout/VerticalHollowActionList"/>
    <dgm:cxn modelId="{9322AD61-89C4-424F-AA0C-1EA8FDE7B703}" type="presParOf" srcId="{6FA664A1-6073-4E41-BF3C-80AA0B0EC254}" destId="{8D8B167B-A9DF-4F3D-959A-732BDBEB43DF}" srcOrd="3" destOrd="0" presId="urn:microsoft.com/office/officeart/2016/7/layout/VerticalHollowActionList"/>
    <dgm:cxn modelId="{9778326C-25A4-413B-9611-7374BCF5658B}" type="presParOf" srcId="{6FA664A1-6073-4E41-BF3C-80AA0B0EC254}" destId="{9E6C886D-B66D-4E03-B9AB-88A220B704E6}" srcOrd="4" destOrd="0" presId="urn:microsoft.com/office/officeart/2016/7/layout/VerticalHollowActionList"/>
    <dgm:cxn modelId="{85D9C131-50EB-46E1-87C7-15AD9C2FE52E}" type="presParOf" srcId="{9E6C886D-B66D-4E03-B9AB-88A220B704E6}" destId="{9A4165F2-2EE6-4014-8BA4-969F454FC3F9}" srcOrd="0" destOrd="0" presId="urn:microsoft.com/office/officeart/2016/7/layout/VerticalHollowActionList"/>
    <dgm:cxn modelId="{395F13DB-4AB5-418E-90AE-B37BE548DB0E}" type="presParOf" srcId="{9E6C886D-B66D-4E03-B9AB-88A220B704E6}" destId="{A8603AB4-9826-4436-BBD4-76BDABCDEAE1}" srcOrd="1" destOrd="0" presId="urn:microsoft.com/office/officeart/2016/7/layout/VerticalHollowActionList"/>
    <dgm:cxn modelId="{A3414668-6589-4CE4-9AF1-3F9971736A2E}" type="presParOf" srcId="{6FA664A1-6073-4E41-BF3C-80AA0B0EC254}" destId="{00FB25D8-8D4D-4A05-9667-74F8DA6236D7}" srcOrd="5" destOrd="0" presId="urn:microsoft.com/office/officeart/2016/7/layout/VerticalHollowActionList"/>
    <dgm:cxn modelId="{F6505084-91CF-41C1-8AD5-3141954D332F}" type="presParOf" srcId="{6FA664A1-6073-4E41-BF3C-80AA0B0EC254}" destId="{DE8A4480-F530-488C-BA2D-877630E2CE14}" srcOrd="6" destOrd="0" presId="urn:microsoft.com/office/officeart/2016/7/layout/VerticalHollowActionList"/>
    <dgm:cxn modelId="{B49EABDF-71CE-4664-9805-14EFD176B932}" type="presParOf" srcId="{DE8A4480-F530-488C-BA2D-877630E2CE14}" destId="{9A372682-3A5D-4F08-A2E4-A6532A0897C9}" srcOrd="0" destOrd="0" presId="urn:microsoft.com/office/officeart/2016/7/layout/VerticalHollowActionList"/>
    <dgm:cxn modelId="{51C2B9BE-1473-4A5A-84D8-41FA71718850}" type="presParOf" srcId="{DE8A4480-F530-488C-BA2D-877630E2CE14}" destId="{81DF0F2B-90E9-4A56-9D6E-01CFD20BCBAA}" srcOrd="1" destOrd="0" presId="urn:microsoft.com/office/officeart/2016/7/layout/VerticalHollowActionList"/>
    <dgm:cxn modelId="{B91CFA2F-ED5F-456C-A69B-8E9ECC1EF9BA}" type="presParOf" srcId="{6FA664A1-6073-4E41-BF3C-80AA0B0EC254}" destId="{F7386AD0-FB5C-4A23-A0CB-1294B123078C}" srcOrd="7" destOrd="0" presId="urn:microsoft.com/office/officeart/2016/7/layout/VerticalHollowActionList"/>
    <dgm:cxn modelId="{5C4B5582-12BD-4C92-8ACE-C2752CD928D7}" type="presParOf" srcId="{6FA664A1-6073-4E41-BF3C-80AA0B0EC254}" destId="{4ADF819F-EC1D-4BE3-8CC1-3097350AD6EC}" srcOrd="8" destOrd="0" presId="urn:microsoft.com/office/officeart/2016/7/layout/VerticalHollowActionList"/>
    <dgm:cxn modelId="{CBF64F0E-A6CC-4590-8E8E-1EF8524DA2C4}" type="presParOf" srcId="{4ADF819F-EC1D-4BE3-8CC1-3097350AD6EC}" destId="{DEA02E84-8DF3-44FF-8C2C-096A0BA8CF73}" srcOrd="0" destOrd="0" presId="urn:microsoft.com/office/officeart/2016/7/layout/VerticalHollowActionList"/>
    <dgm:cxn modelId="{FE5E3155-DA77-493F-A327-800B52EE712D}" type="presParOf" srcId="{4ADF819F-EC1D-4BE3-8CC1-3097350AD6EC}" destId="{8CABF47F-0EAC-4CBF-B2DD-A447C1B5375C}" srcOrd="1" destOrd="0" presId="urn:microsoft.com/office/officeart/2016/7/layout/VerticalHollowActionList"/>
    <dgm:cxn modelId="{69FFC818-BE4A-45D0-8F6F-D5579EDB0E95}" type="presParOf" srcId="{6FA664A1-6073-4E41-BF3C-80AA0B0EC254}" destId="{68254F1A-20AB-4DB1-906C-0D2C01F86189}" srcOrd="9" destOrd="0" presId="urn:microsoft.com/office/officeart/2016/7/layout/VerticalHollowActionList"/>
    <dgm:cxn modelId="{9959CC93-0764-437B-8401-FC0F3EB0876B}" type="presParOf" srcId="{6FA664A1-6073-4E41-BF3C-80AA0B0EC254}" destId="{655BBF6A-4CC0-4AF7-B22E-CD78199DB40A}" srcOrd="10" destOrd="0" presId="urn:microsoft.com/office/officeart/2016/7/layout/VerticalHollowActionList"/>
    <dgm:cxn modelId="{5D3D747C-D06E-4C7D-A263-C1C4C6C16F42}" type="presParOf" srcId="{655BBF6A-4CC0-4AF7-B22E-CD78199DB40A}" destId="{74082C55-66C5-4B95-B61E-D870C6EBCB0C}" srcOrd="0" destOrd="0" presId="urn:microsoft.com/office/officeart/2016/7/layout/VerticalHollowActionList"/>
    <dgm:cxn modelId="{F6A547A9-3E76-4859-8550-51CAEC5C700C}" type="presParOf" srcId="{655BBF6A-4CC0-4AF7-B22E-CD78199DB40A}" destId="{230E7079-4FFE-40CA-AE84-EAB148019243}"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40548-F1A8-411C-8851-CDE1487A703A}">
      <dsp:nvSpPr>
        <dsp:cNvPr id="0" name=""/>
        <dsp:cNvSpPr/>
      </dsp:nvSpPr>
      <dsp:spPr>
        <a:xfrm>
          <a:off x="1974574" y="3385"/>
          <a:ext cx="7898296" cy="57483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3249" tIns="146007" rIns="153249" bIns="146007" numCol="1" spcCol="1270" anchor="ctr" anchorCtr="0">
          <a:noAutofit/>
        </a:bodyPr>
        <a:lstStyle/>
        <a:p>
          <a:pPr marL="0" lvl="0" indent="0" algn="l" defTabSz="800100">
            <a:lnSpc>
              <a:spcPct val="90000"/>
            </a:lnSpc>
            <a:spcBef>
              <a:spcPct val="0"/>
            </a:spcBef>
            <a:spcAft>
              <a:spcPct val="35000"/>
            </a:spcAft>
            <a:buNone/>
          </a:pPr>
          <a:r>
            <a:rPr lang="en-US" sz="1800" kern="1200"/>
            <a:t>Supervise young children, always</a:t>
          </a:r>
        </a:p>
      </dsp:txBody>
      <dsp:txXfrm>
        <a:off x="1974574" y="3385"/>
        <a:ext cx="7898296" cy="574830"/>
      </dsp:txXfrm>
    </dsp:sp>
    <dsp:sp modelId="{1E76287E-10A7-48FB-81EA-B5C0B33592E0}">
      <dsp:nvSpPr>
        <dsp:cNvPr id="0" name=""/>
        <dsp:cNvSpPr/>
      </dsp:nvSpPr>
      <dsp:spPr>
        <a:xfrm>
          <a:off x="0" y="3385"/>
          <a:ext cx="1974574" cy="574830"/>
        </a:xfrm>
        <a:prstGeom prst="rect">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488" tIns="56780" rIns="104488" bIns="56780" numCol="1" spcCol="1270" anchor="ctr" anchorCtr="0">
          <a:noAutofit/>
        </a:bodyPr>
        <a:lstStyle/>
        <a:p>
          <a:pPr marL="0" lvl="0" indent="0" algn="ctr" defTabSz="1066800">
            <a:lnSpc>
              <a:spcPct val="90000"/>
            </a:lnSpc>
            <a:spcBef>
              <a:spcPct val="0"/>
            </a:spcBef>
            <a:spcAft>
              <a:spcPct val="35000"/>
            </a:spcAft>
            <a:buNone/>
          </a:pPr>
          <a:r>
            <a:rPr lang="en-US" sz="2400" kern="1200"/>
            <a:t>1.</a:t>
          </a:r>
        </a:p>
      </dsp:txBody>
      <dsp:txXfrm>
        <a:off x="0" y="3385"/>
        <a:ext cx="1974574" cy="574830"/>
      </dsp:txXfrm>
    </dsp:sp>
    <dsp:sp modelId="{15032F16-BE82-400F-9DC1-CB361A19FD31}">
      <dsp:nvSpPr>
        <dsp:cNvPr id="0" name=""/>
        <dsp:cNvSpPr/>
      </dsp:nvSpPr>
      <dsp:spPr>
        <a:xfrm>
          <a:off x="1974574" y="612705"/>
          <a:ext cx="7898296" cy="574830"/>
        </a:xfrm>
        <a:prstGeom prst="rect">
          <a:avLst/>
        </a:prstGeom>
        <a:solidFill>
          <a:schemeClr val="accent2">
            <a:hueOff val="-167625"/>
            <a:satOff val="-1932"/>
            <a:lumOff val="432"/>
            <a:alphaOff val="0"/>
          </a:schemeClr>
        </a:solidFill>
        <a:ln w="19050" cap="flat" cmpd="sng" algn="ctr">
          <a:solidFill>
            <a:schemeClr val="accent2">
              <a:hueOff val="-167625"/>
              <a:satOff val="-1932"/>
              <a:lumOff val="43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3249" tIns="146007" rIns="153249" bIns="146007" numCol="1" spcCol="1270" anchor="ctr" anchorCtr="0">
          <a:noAutofit/>
        </a:bodyPr>
        <a:lstStyle/>
        <a:p>
          <a:pPr marL="0" lvl="0" indent="0" algn="l" defTabSz="800100">
            <a:lnSpc>
              <a:spcPct val="90000"/>
            </a:lnSpc>
            <a:spcBef>
              <a:spcPct val="0"/>
            </a:spcBef>
            <a:spcAft>
              <a:spcPct val="35000"/>
            </a:spcAft>
            <a:buNone/>
          </a:pPr>
          <a:r>
            <a:rPr lang="en-US" sz="1800" kern="1200"/>
            <a:t>Have emergency phone numbers (doctor, parents, neighbors, etc.) posted</a:t>
          </a:r>
        </a:p>
      </dsp:txBody>
      <dsp:txXfrm>
        <a:off x="1974574" y="612705"/>
        <a:ext cx="7898296" cy="574830"/>
      </dsp:txXfrm>
    </dsp:sp>
    <dsp:sp modelId="{0257AD78-5E2D-402F-A10A-9C439E6C5A77}">
      <dsp:nvSpPr>
        <dsp:cNvPr id="0" name=""/>
        <dsp:cNvSpPr/>
      </dsp:nvSpPr>
      <dsp:spPr>
        <a:xfrm>
          <a:off x="0" y="612705"/>
          <a:ext cx="1974574" cy="574830"/>
        </a:xfrm>
        <a:prstGeom prst="rect">
          <a:avLst/>
        </a:prstGeom>
        <a:solidFill>
          <a:schemeClr val="lt1">
            <a:hueOff val="0"/>
            <a:satOff val="0"/>
            <a:lumOff val="0"/>
            <a:alphaOff val="0"/>
          </a:schemeClr>
        </a:solidFill>
        <a:ln w="19050" cap="flat" cmpd="sng" algn="ctr">
          <a:solidFill>
            <a:schemeClr val="accent2">
              <a:hueOff val="-167625"/>
              <a:satOff val="-1932"/>
              <a:lumOff val="4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488" tIns="56780" rIns="104488" bIns="56780" numCol="1" spcCol="1270" anchor="ctr" anchorCtr="0">
          <a:noAutofit/>
        </a:bodyPr>
        <a:lstStyle/>
        <a:p>
          <a:pPr marL="0" lvl="0" indent="0" algn="ctr" defTabSz="1066800">
            <a:lnSpc>
              <a:spcPct val="90000"/>
            </a:lnSpc>
            <a:spcBef>
              <a:spcPct val="0"/>
            </a:spcBef>
            <a:spcAft>
              <a:spcPct val="35000"/>
            </a:spcAft>
            <a:buNone/>
          </a:pPr>
          <a:r>
            <a:rPr lang="en-US" sz="2400" kern="1200"/>
            <a:t>2.</a:t>
          </a:r>
        </a:p>
      </dsp:txBody>
      <dsp:txXfrm>
        <a:off x="0" y="612705"/>
        <a:ext cx="1974574" cy="574830"/>
      </dsp:txXfrm>
    </dsp:sp>
    <dsp:sp modelId="{A8603AB4-9826-4436-BBD4-76BDABCDEAE1}">
      <dsp:nvSpPr>
        <dsp:cNvPr id="0" name=""/>
        <dsp:cNvSpPr/>
      </dsp:nvSpPr>
      <dsp:spPr>
        <a:xfrm>
          <a:off x="1974574" y="1222025"/>
          <a:ext cx="7898296" cy="574830"/>
        </a:xfrm>
        <a:prstGeom prst="rect">
          <a:avLst/>
        </a:prstGeom>
        <a:solidFill>
          <a:schemeClr val="accent2">
            <a:hueOff val="-335249"/>
            <a:satOff val="-3863"/>
            <a:lumOff val="864"/>
            <a:alphaOff val="0"/>
          </a:schemeClr>
        </a:solidFill>
        <a:ln w="19050" cap="flat" cmpd="sng" algn="ctr">
          <a:solidFill>
            <a:schemeClr val="accent2">
              <a:hueOff val="-335249"/>
              <a:satOff val="-3863"/>
              <a:lumOff val="864"/>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3249" tIns="146007" rIns="153249" bIns="146007" numCol="1" spcCol="1270" anchor="ctr" anchorCtr="0">
          <a:noAutofit/>
        </a:bodyPr>
        <a:lstStyle/>
        <a:p>
          <a:pPr marL="0" lvl="0" indent="0" algn="l" defTabSz="800100">
            <a:lnSpc>
              <a:spcPct val="90000"/>
            </a:lnSpc>
            <a:spcBef>
              <a:spcPct val="0"/>
            </a:spcBef>
            <a:spcAft>
              <a:spcPct val="35000"/>
            </a:spcAft>
            <a:buNone/>
          </a:pPr>
          <a:r>
            <a:rPr lang="en-US" sz="1800" kern="1200"/>
            <a:t>Keep a first aid kit prepared and available</a:t>
          </a:r>
        </a:p>
      </dsp:txBody>
      <dsp:txXfrm>
        <a:off x="1974574" y="1222025"/>
        <a:ext cx="7898296" cy="574830"/>
      </dsp:txXfrm>
    </dsp:sp>
    <dsp:sp modelId="{9A4165F2-2EE6-4014-8BA4-969F454FC3F9}">
      <dsp:nvSpPr>
        <dsp:cNvPr id="0" name=""/>
        <dsp:cNvSpPr/>
      </dsp:nvSpPr>
      <dsp:spPr>
        <a:xfrm>
          <a:off x="0" y="1222025"/>
          <a:ext cx="1974574" cy="574830"/>
        </a:xfrm>
        <a:prstGeom prst="rect">
          <a:avLst/>
        </a:prstGeom>
        <a:solidFill>
          <a:schemeClr val="lt1">
            <a:hueOff val="0"/>
            <a:satOff val="0"/>
            <a:lumOff val="0"/>
            <a:alphaOff val="0"/>
          </a:schemeClr>
        </a:solidFill>
        <a:ln w="19050" cap="flat" cmpd="sng" algn="ctr">
          <a:solidFill>
            <a:schemeClr val="accent2">
              <a:hueOff val="-335249"/>
              <a:satOff val="-3863"/>
              <a:lumOff val="8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488" tIns="56780" rIns="104488" bIns="56780" numCol="1" spcCol="1270" anchor="ctr" anchorCtr="0">
          <a:noAutofit/>
        </a:bodyPr>
        <a:lstStyle/>
        <a:p>
          <a:pPr marL="0" lvl="0" indent="0" algn="ctr" defTabSz="1066800">
            <a:lnSpc>
              <a:spcPct val="90000"/>
            </a:lnSpc>
            <a:spcBef>
              <a:spcPct val="0"/>
            </a:spcBef>
            <a:spcAft>
              <a:spcPct val="35000"/>
            </a:spcAft>
            <a:buNone/>
          </a:pPr>
          <a:r>
            <a:rPr lang="en-US" sz="2400" kern="1200"/>
            <a:t>3.</a:t>
          </a:r>
        </a:p>
      </dsp:txBody>
      <dsp:txXfrm>
        <a:off x="0" y="1222025"/>
        <a:ext cx="1974574" cy="574830"/>
      </dsp:txXfrm>
    </dsp:sp>
    <dsp:sp modelId="{81DF0F2B-90E9-4A56-9D6E-01CFD20BCBAA}">
      <dsp:nvSpPr>
        <dsp:cNvPr id="0" name=""/>
        <dsp:cNvSpPr/>
      </dsp:nvSpPr>
      <dsp:spPr>
        <a:xfrm>
          <a:off x="1974574" y="1831344"/>
          <a:ext cx="7898296" cy="574830"/>
        </a:xfrm>
        <a:prstGeom prst="rect">
          <a:avLst/>
        </a:prstGeom>
        <a:solidFill>
          <a:schemeClr val="accent2">
            <a:hueOff val="-502874"/>
            <a:satOff val="-5795"/>
            <a:lumOff val="1295"/>
            <a:alphaOff val="0"/>
          </a:schemeClr>
        </a:solidFill>
        <a:ln w="19050" cap="flat" cmpd="sng" algn="ctr">
          <a:solidFill>
            <a:schemeClr val="accent2">
              <a:hueOff val="-502874"/>
              <a:satOff val="-5795"/>
              <a:lumOff val="129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3249" tIns="146007" rIns="153249" bIns="146007" numCol="1" spcCol="1270" anchor="ctr" anchorCtr="0">
          <a:noAutofit/>
        </a:bodyPr>
        <a:lstStyle/>
        <a:p>
          <a:pPr marL="0" lvl="0" indent="0" algn="l" defTabSz="800100">
            <a:lnSpc>
              <a:spcPct val="90000"/>
            </a:lnSpc>
            <a:spcBef>
              <a:spcPct val="0"/>
            </a:spcBef>
            <a:spcAft>
              <a:spcPct val="35000"/>
            </a:spcAft>
            <a:buNone/>
          </a:pPr>
          <a:r>
            <a:rPr lang="en-US" sz="1800" kern="1200"/>
            <a:t>Practice good habits with older children, when younger children are watching</a:t>
          </a:r>
        </a:p>
      </dsp:txBody>
      <dsp:txXfrm>
        <a:off x="1974574" y="1831344"/>
        <a:ext cx="7898296" cy="574830"/>
      </dsp:txXfrm>
    </dsp:sp>
    <dsp:sp modelId="{9A372682-3A5D-4F08-A2E4-A6532A0897C9}">
      <dsp:nvSpPr>
        <dsp:cNvPr id="0" name=""/>
        <dsp:cNvSpPr/>
      </dsp:nvSpPr>
      <dsp:spPr>
        <a:xfrm>
          <a:off x="0" y="1831344"/>
          <a:ext cx="1974574" cy="574830"/>
        </a:xfrm>
        <a:prstGeom prst="rect">
          <a:avLst/>
        </a:prstGeom>
        <a:solidFill>
          <a:schemeClr val="lt1">
            <a:hueOff val="0"/>
            <a:satOff val="0"/>
            <a:lumOff val="0"/>
            <a:alphaOff val="0"/>
          </a:schemeClr>
        </a:solidFill>
        <a:ln w="19050" cap="flat" cmpd="sng" algn="ctr">
          <a:solidFill>
            <a:schemeClr val="accent2">
              <a:hueOff val="-502874"/>
              <a:satOff val="-5795"/>
              <a:lumOff val="12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488" tIns="56780" rIns="104488" bIns="56780" numCol="1" spcCol="1270" anchor="ctr" anchorCtr="0">
          <a:noAutofit/>
        </a:bodyPr>
        <a:lstStyle/>
        <a:p>
          <a:pPr marL="0" lvl="0" indent="0" algn="ctr" defTabSz="1066800">
            <a:lnSpc>
              <a:spcPct val="90000"/>
            </a:lnSpc>
            <a:spcBef>
              <a:spcPct val="0"/>
            </a:spcBef>
            <a:spcAft>
              <a:spcPct val="35000"/>
            </a:spcAft>
            <a:buNone/>
          </a:pPr>
          <a:r>
            <a:rPr lang="en-US" sz="2400" kern="1200"/>
            <a:t>4.</a:t>
          </a:r>
        </a:p>
      </dsp:txBody>
      <dsp:txXfrm>
        <a:off x="0" y="1831344"/>
        <a:ext cx="1974574" cy="574830"/>
      </dsp:txXfrm>
    </dsp:sp>
    <dsp:sp modelId="{8CABF47F-0EAC-4CBF-B2DD-A447C1B5375C}">
      <dsp:nvSpPr>
        <dsp:cNvPr id="0" name=""/>
        <dsp:cNvSpPr/>
      </dsp:nvSpPr>
      <dsp:spPr>
        <a:xfrm>
          <a:off x="1974574" y="2440664"/>
          <a:ext cx="7898296" cy="574830"/>
        </a:xfrm>
        <a:prstGeom prst="rect">
          <a:avLst/>
        </a:prstGeom>
        <a:solidFill>
          <a:schemeClr val="accent2">
            <a:hueOff val="-670499"/>
            <a:satOff val="-7726"/>
            <a:lumOff val="1727"/>
            <a:alphaOff val="0"/>
          </a:schemeClr>
        </a:solidFill>
        <a:ln w="19050" cap="flat" cmpd="sng" algn="ctr">
          <a:solidFill>
            <a:schemeClr val="accent2">
              <a:hueOff val="-670499"/>
              <a:satOff val="-7726"/>
              <a:lumOff val="1727"/>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3249" tIns="146007" rIns="153249" bIns="146007" numCol="1" spcCol="1270" anchor="ctr" anchorCtr="0">
          <a:noAutofit/>
        </a:bodyPr>
        <a:lstStyle/>
        <a:p>
          <a:pPr marL="0" lvl="0" indent="0" algn="l" defTabSz="800100">
            <a:lnSpc>
              <a:spcPct val="90000"/>
            </a:lnSpc>
            <a:spcBef>
              <a:spcPct val="0"/>
            </a:spcBef>
            <a:spcAft>
              <a:spcPct val="35000"/>
            </a:spcAft>
            <a:buNone/>
          </a:pPr>
          <a:r>
            <a:rPr lang="en-US" sz="1800" kern="1200" dirty="0"/>
            <a:t>Be aware that objects in a child’s mouth will increase the risk of mouth injury if they fall</a:t>
          </a:r>
        </a:p>
      </dsp:txBody>
      <dsp:txXfrm>
        <a:off x="1974574" y="2440664"/>
        <a:ext cx="7898296" cy="574830"/>
      </dsp:txXfrm>
    </dsp:sp>
    <dsp:sp modelId="{DEA02E84-8DF3-44FF-8C2C-096A0BA8CF73}">
      <dsp:nvSpPr>
        <dsp:cNvPr id="0" name=""/>
        <dsp:cNvSpPr/>
      </dsp:nvSpPr>
      <dsp:spPr>
        <a:xfrm>
          <a:off x="0" y="2440664"/>
          <a:ext cx="1974574" cy="574830"/>
        </a:xfrm>
        <a:prstGeom prst="rect">
          <a:avLst/>
        </a:prstGeom>
        <a:solidFill>
          <a:schemeClr val="lt1">
            <a:hueOff val="0"/>
            <a:satOff val="0"/>
            <a:lumOff val="0"/>
            <a:alphaOff val="0"/>
          </a:schemeClr>
        </a:solidFill>
        <a:ln w="19050" cap="flat" cmpd="sng" algn="ctr">
          <a:solidFill>
            <a:schemeClr val="accent2">
              <a:hueOff val="-670499"/>
              <a:satOff val="-7726"/>
              <a:lumOff val="17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488" tIns="56780" rIns="104488" bIns="56780" numCol="1" spcCol="1270" anchor="ctr" anchorCtr="0">
          <a:noAutofit/>
        </a:bodyPr>
        <a:lstStyle/>
        <a:p>
          <a:pPr marL="0" lvl="0" indent="0" algn="ctr" defTabSz="1066800">
            <a:lnSpc>
              <a:spcPct val="90000"/>
            </a:lnSpc>
            <a:spcBef>
              <a:spcPct val="0"/>
            </a:spcBef>
            <a:spcAft>
              <a:spcPct val="35000"/>
            </a:spcAft>
            <a:buNone/>
          </a:pPr>
          <a:r>
            <a:rPr lang="en-US" sz="2400" kern="1200"/>
            <a:t>5.</a:t>
          </a:r>
        </a:p>
      </dsp:txBody>
      <dsp:txXfrm>
        <a:off x="0" y="2440664"/>
        <a:ext cx="1974574" cy="574830"/>
      </dsp:txXfrm>
    </dsp:sp>
    <dsp:sp modelId="{230E7079-4FFE-40CA-AE84-EAB148019243}">
      <dsp:nvSpPr>
        <dsp:cNvPr id="0" name=""/>
        <dsp:cNvSpPr/>
      </dsp:nvSpPr>
      <dsp:spPr>
        <a:xfrm>
          <a:off x="1972645" y="3049984"/>
          <a:ext cx="7890583" cy="985229"/>
        </a:xfrm>
        <a:prstGeom prst="rect">
          <a:avLst/>
        </a:prstGeom>
        <a:solidFill>
          <a:schemeClr val="accent2">
            <a:hueOff val="-838123"/>
            <a:satOff val="-9658"/>
            <a:lumOff val="2159"/>
            <a:alphaOff val="0"/>
          </a:schemeClr>
        </a:solidFill>
        <a:ln w="19050" cap="flat" cmpd="sng" algn="ctr">
          <a:solidFill>
            <a:schemeClr val="accent2">
              <a:hueOff val="-838123"/>
              <a:satOff val="-9658"/>
              <a:lumOff val="215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3099" tIns="146007" rIns="153099" bIns="146007" numCol="1" spcCol="1270" anchor="t" anchorCtr="0">
          <a:noAutofit/>
        </a:bodyPr>
        <a:lstStyle/>
        <a:p>
          <a:pPr marL="0" lvl="0" indent="0" algn="l" defTabSz="800100">
            <a:lnSpc>
              <a:spcPct val="90000"/>
            </a:lnSpc>
            <a:spcBef>
              <a:spcPct val="0"/>
            </a:spcBef>
            <a:spcAft>
              <a:spcPct val="35000"/>
            </a:spcAft>
            <a:buNone/>
          </a:pPr>
          <a:r>
            <a:rPr lang="en-US" sz="1800" kern="1200"/>
            <a:t>Never move a seriously injured child </a:t>
          </a:r>
        </a:p>
        <a:p>
          <a:pPr marL="114300" lvl="1" indent="-114300" algn="l" defTabSz="533400">
            <a:lnSpc>
              <a:spcPct val="90000"/>
            </a:lnSpc>
            <a:spcBef>
              <a:spcPct val="0"/>
            </a:spcBef>
            <a:spcAft>
              <a:spcPct val="15000"/>
            </a:spcAft>
            <a:buChar char="•"/>
          </a:pPr>
          <a:r>
            <a:rPr lang="en-US" sz="1200" kern="1200"/>
            <a:t>call 9-1-1 and wait for emergency responders</a:t>
          </a:r>
        </a:p>
      </dsp:txBody>
      <dsp:txXfrm>
        <a:off x="1972645" y="3049984"/>
        <a:ext cx="7890583" cy="985229"/>
      </dsp:txXfrm>
    </dsp:sp>
    <dsp:sp modelId="{74082C55-66C5-4B95-B61E-D870C6EBCB0C}">
      <dsp:nvSpPr>
        <dsp:cNvPr id="0" name=""/>
        <dsp:cNvSpPr/>
      </dsp:nvSpPr>
      <dsp:spPr>
        <a:xfrm>
          <a:off x="0" y="3094634"/>
          <a:ext cx="1972645" cy="895930"/>
        </a:xfrm>
        <a:prstGeom prst="rect">
          <a:avLst/>
        </a:prstGeom>
        <a:solidFill>
          <a:schemeClr val="lt1">
            <a:hueOff val="0"/>
            <a:satOff val="0"/>
            <a:lumOff val="0"/>
            <a:alphaOff val="0"/>
          </a:schemeClr>
        </a:solidFill>
        <a:ln w="19050" cap="flat" cmpd="sng" algn="ctr">
          <a:solidFill>
            <a:schemeClr val="accent2">
              <a:hueOff val="-838123"/>
              <a:satOff val="-9658"/>
              <a:lumOff val="21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386" tIns="56780" rIns="104386" bIns="56780" numCol="1" spcCol="1270" anchor="ctr" anchorCtr="0">
          <a:noAutofit/>
        </a:bodyPr>
        <a:lstStyle/>
        <a:p>
          <a:pPr marL="0" lvl="0" indent="0" algn="ctr" defTabSz="1066800">
            <a:lnSpc>
              <a:spcPct val="90000"/>
            </a:lnSpc>
            <a:spcBef>
              <a:spcPct val="0"/>
            </a:spcBef>
            <a:spcAft>
              <a:spcPct val="35000"/>
            </a:spcAft>
            <a:buNone/>
          </a:pPr>
          <a:r>
            <a:rPr lang="en-US" sz="2400" kern="1200" dirty="0"/>
            <a:t>6.</a:t>
          </a:r>
        </a:p>
      </dsp:txBody>
      <dsp:txXfrm>
        <a:off x="0" y="3094634"/>
        <a:ext cx="1972645" cy="89593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1191D-8836-4BDC-A0E1-F09111ED8C84}" type="datetimeFigureOut">
              <a:rPr lang="en-US" smtClean="0"/>
              <a:t>11/10/2020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45989-A7B2-484B-95BC-C1F0CD2CFE99}" type="slidenum">
              <a:rPr lang="en-US" smtClean="0"/>
              <a:t>‹#›</a:t>
            </a:fld>
            <a:endParaRPr lang="en-US"/>
          </a:p>
        </p:txBody>
      </p:sp>
    </p:spTree>
    <p:extLst>
      <p:ext uri="{BB962C8B-B14F-4D97-AF65-F5344CB8AC3E}">
        <p14:creationId xmlns:p14="http://schemas.microsoft.com/office/powerpoint/2010/main" val="30774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itypoint.org/blankchildrens/window-falls.aspx"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tanfordchildrens.org/en/topic/default?id=falls--injury-statistics-and-incidence-rates-90-P0297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psc.gov/s3fs-public/Nursery%20Products%20Annual%20Report%202016.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pediatrics.aappublications.org/content/142/4/e20174332" TargetMode="External"/><Relationship Id="rId4" Type="http://schemas.openxmlformats.org/officeDocument/2006/relationships/hyperlink" Target="https://www.cnn.com/2018/09/17/health/infant-walkers-injury-parenting/index.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psc.gov/s3fs-public/Nursery%20Products%20Annual%20Report%202016.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pediatrics.aappublications.org/content/142/4/e20174332" TargetMode="External"/><Relationship Id="rId4" Type="http://schemas.openxmlformats.org/officeDocument/2006/relationships/hyperlink" Target="https://www.cnn.com/2018/09/17/health/infant-walkers-injury-parenting/index.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ediatrics.aappublications.org/content/124/2/541.lo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ediatrics.aappublications.org/content/124/2/541.lo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ealthychildren.org/English/safety-prevention/at-play/Pages/Safety-on-the-Playground.aspx"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stanfordchildrens.org/en/topic/default?id=falls--injury-statistics-and-incidence-rates-90-P02974" TargetMode="External"/><Relationship Id="rId4" Type="http://schemas.openxmlformats.org/officeDocument/2006/relationships/hyperlink" Target="https://www.nsc.org/home-safety/safety-topics/child-safety/playground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ealthychildren.org/English/safety-prevention/at-play/Pages/Safety-on-the-Playground.aspx"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aappublications.org/news/2019/09/10/focus091019" TargetMode="External"/><Relationship Id="rId5" Type="http://schemas.openxmlformats.org/officeDocument/2006/relationships/hyperlink" Target="https://www.stanfordchildrens.org/en/topic/default?id=falls--injury-statistics-and-incidence-rates-90-P02974" TargetMode="External"/><Relationship Id="rId4" Type="http://schemas.openxmlformats.org/officeDocument/2006/relationships/hyperlink" Target="https://www.nsc.org/home-safety/safety-topics/child-safety/playground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ebcache.googleusercontent.com/search?q=cache:U9mXLjjNV0AJ:https://www.nationwidechildrens.org/research/areas-of-research/center-for-injury-research-and-policy/injury-topics/home-safety/shopping-cart-safety+&amp;cd=2&amp;hl=en&amp;ct=clnk&amp;gl=u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scientificamerican.com/article/most-tricycle-deaths-happen-when-children-fall-into-swimming-pools/" TargetMode="External"/><Relationship Id="rId5" Type="http://schemas.openxmlformats.org/officeDocument/2006/relationships/hyperlink" Target="https://pediatrics.aappublications.org/content/136/4/658" TargetMode="External"/><Relationship Id="rId4" Type="http://schemas.openxmlformats.org/officeDocument/2006/relationships/hyperlink" Target="https://www.verywellfamily.com/elevator-and-escalator-hazards-2633667"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ebcache.googleusercontent.com/search?q=cache:U9mXLjjNV0AJ:https://www.nationwidechildrens.org/research/areas-of-research/center-for-injury-research-and-policy/injury-topics/home-safety/shopping-cart-safety+&amp;cd=2&amp;hl=en&amp;ct=clnk&amp;gl=u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scientificamerican.com/article/most-tricycle-deaths-happen-when-children-fall-into-swimming-pools/" TargetMode="External"/><Relationship Id="rId5" Type="http://schemas.openxmlformats.org/officeDocument/2006/relationships/hyperlink" Target="https://pediatrics.aappublications.org/content/136/4/658" TargetMode="External"/><Relationship Id="rId4" Type="http://schemas.openxmlformats.org/officeDocument/2006/relationships/hyperlink" Target="https://www.verywellfamily.com/elevator-and-escalator-hazards-2633667"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kidcheck.com/blog/kidcheck-shares-safety-tips-vb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bsnews.com/news/stair-injuries-report-every-six-minutes-us-child-fall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safekids.org/safetytips/field_risks/falls/field_type/tip" TargetMode="External"/><Relationship Id="rId5" Type="http://schemas.openxmlformats.org/officeDocument/2006/relationships/hyperlink" Target="https://www.stanfordchildrens.org/en/topic/default?id=falls--injury-statistics-and-incidence-rates-90-P02974" TargetMode="External"/><Relationship Id="rId4" Type="http://schemas.openxmlformats.org/officeDocument/2006/relationships/hyperlink" Target="https://well.blogs.nytimes.com/2012/03/12/stairs-at-home-remain-a-childhood-hazard/"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bsnews.com/news/stair-injuries-report-every-six-minutes-us-child-fall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stanfordchildrens.org/en/topic/default?id=falls--injury-statistics-and-incidence-rates-90-P02974" TargetMode="External"/><Relationship Id="rId4" Type="http://schemas.openxmlformats.org/officeDocument/2006/relationships/hyperlink" Target="https://well.blogs.nytimes.com/2012/03/12/stairs-at-home-remain-a-childhood-hazard/"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nitypoint.org/blankchildrens/window-falls.aspx"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safekids.org/safetytips/field_risks/falls/field_type/tip" TargetMode="External"/><Relationship Id="rId4" Type="http://schemas.openxmlformats.org/officeDocument/2006/relationships/hyperlink" Target="https://www.stanfordchildrens.org/en/topic/default?id=falls--injury-statistics-and-incidence-rates-90-P0297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1</a:t>
            </a:fld>
            <a:endParaRPr lang="en-US"/>
          </a:p>
        </p:txBody>
      </p:sp>
    </p:spTree>
    <p:extLst>
      <p:ext uri="{BB962C8B-B14F-4D97-AF65-F5344CB8AC3E}">
        <p14:creationId xmlns:p14="http://schemas.microsoft.com/office/powerpoint/2010/main" val="1266506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Prevention Practices:</a:t>
            </a:r>
            <a:endParaRPr lang="en-US" sz="1800" dirty="0"/>
          </a:p>
          <a:p>
            <a:r>
              <a:rPr lang="en-US" sz="1800" dirty="0"/>
              <a:t>-Install window guards that cover the lower part of the window but can be easily opened by older children and adults in case of an emergency</a:t>
            </a:r>
          </a:p>
          <a:p>
            <a:r>
              <a:rPr lang="en-US" sz="1800" dirty="0"/>
              <a:t>-Install window stops to prevent windows from opening more than 4 inches</a:t>
            </a:r>
          </a:p>
          <a:p>
            <a:pPr lvl="1"/>
            <a:r>
              <a:rPr lang="en-US" sz="1800" dirty="0"/>
              <a:t>-Most children age 5 and younger can fit through a 6-inch opening</a:t>
            </a:r>
          </a:p>
          <a:p>
            <a:r>
              <a:rPr lang="en-US" sz="1800" dirty="0"/>
              <a:t>-Keep windows closed and locked when not in use and/or when children are present</a:t>
            </a:r>
          </a:p>
          <a:p>
            <a:r>
              <a:rPr lang="en-US" sz="1800" dirty="0"/>
              <a:t>-If you have double-hung windows that open from both top and bottom, open from the top only</a:t>
            </a:r>
          </a:p>
          <a:p>
            <a:r>
              <a:rPr lang="en-US" sz="1800" dirty="0"/>
              <a:t>-Move furniture away from windows and discourage children from climbing near windows</a:t>
            </a:r>
          </a:p>
          <a:p>
            <a:r>
              <a:rPr lang="en-US" sz="1800" dirty="0"/>
              <a:t>-Remember: Window screens are designed to keep bugs out, not children in</a:t>
            </a:r>
          </a:p>
          <a:p>
            <a:endParaRPr lang="en-US" b="1" u="none" dirty="0"/>
          </a:p>
          <a:p>
            <a:endParaRPr lang="en-US" b="1" u="none" dirty="0"/>
          </a:p>
          <a:p>
            <a:r>
              <a:rPr lang="en-US" b="1" u="none" dirty="0"/>
              <a:t>Information taken from:</a:t>
            </a:r>
          </a:p>
          <a:p>
            <a:pPr marL="0" indent="0">
              <a:buFont typeface="+mj-lt"/>
              <a:buNone/>
            </a:pPr>
            <a:r>
              <a:rPr lang="en-US" sz="1200" dirty="0">
                <a:hlinkClick r:id="rId3"/>
              </a:rPr>
              <a:t>https://www.unitypoint.org/blankchildrens/window-falls.aspx</a:t>
            </a:r>
            <a:endParaRPr lang="en-US" sz="1200" dirty="0"/>
          </a:p>
          <a:p>
            <a:pPr marL="0" indent="0">
              <a:buFont typeface="+mj-lt"/>
              <a:buNone/>
            </a:pPr>
            <a:r>
              <a:rPr lang="en-US" sz="1200" dirty="0">
                <a:hlinkClick r:id="rId4"/>
              </a:rPr>
              <a:t>https://www.stanfordchildrens.org/en/topic/default?id=falls--injury-statistics-and-incidence-rates-90-P02974</a:t>
            </a:r>
            <a:endParaRPr lang="en-US" sz="1200" dirty="0"/>
          </a:p>
          <a:p>
            <a:pPr marL="0" indent="0">
              <a:buFont typeface="+mj-lt"/>
              <a:buNone/>
            </a:pPr>
            <a:endParaRPr lang="en-US" sz="1200" dirty="0"/>
          </a:p>
          <a:p>
            <a:pPr marL="0" indent="0">
              <a:buFont typeface="+mj-lt"/>
              <a:buNone/>
            </a:pPr>
            <a:r>
              <a:rPr lang="en-US" sz="1200" b="1" dirty="0"/>
              <a:t>Video taken from:</a:t>
            </a:r>
          </a:p>
          <a:p>
            <a:pPr marL="0" indent="0">
              <a:buFont typeface="+mj-lt"/>
              <a:buNone/>
            </a:pPr>
            <a:r>
              <a:rPr lang="en-US" sz="1200" dirty="0"/>
              <a:t>https://www.hannahgeneserfoundation.org/window-safety</a:t>
            </a:r>
          </a:p>
          <a:p>
            <a:pPr marL="0" indent="0">
              <a:buFont typeface="+mj-lt"/>
              <a:buNone/>
            </a:pPr>
            <a:endParaRPr lang="en-US" sz="1200" dirty="0"/>
          </a:p>
          <a:p>
            <a:pPr marL="0" indent="0">
              <a:buFont typeface="+mj-lt"/>
              <a:buNone/>
            </a:pPr>
            <a:r>
              <a:rPr lang="en-US" sz="1200" b="1" i="0" u="none" dirty="0"/>
              <a:t>Notes of Importance:</a:t>
            </a:r>
          </a:p>
          <a:p>
            <a:pPr marL="0" indent="0">
              <a:buFont typeface="+mj-lt"/>
              <a:buNone/>
            </a:pPr>
            <a:r>
              <a:rPr lang="en-US" sz="1200" b="0" i="0" dirty="0"/>
              <a:t>1. W</a:t>
            </a:r>
            <a:r>
              <a:rPr lang="en-US" sz="1200" dirty="0"/>
              <a:t>hile these rules are applicable to all homes and buildings, falls from second- and multi-story buildings are especially dangerous.</a:t>
            </a:r>
          </a:p>
          <a:p>
            <a:pPr marL="0" indent="0">
              <a:buFont typeface="+mj-lt"/>
              <a:buNone/>
            </a:pPr>
            <a:r>
              <a:rPr lang="en-US" sz="1200" dirty="0"/>
              <a:t>2. Be aware that children will eventually develop the strength and dexterity to open windows.</a:t>
            </a:r>
          </a:p>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11</a:t>
            </a:fld>
            <a:endParaRPr lang="en-US"/>
          </a:p>
        </p:txBody>
      </p:sp>
    </p:spTree>
    <p:extLst>
      <p:ext uri="{BB962C8B-B14F-4D97-AF65-F5344CB8AC3E}">
        <p14:creationId xmlns:p14="http://schemas.microsoft.com/office/powerpoint/2010/main" val="157667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Wingdings" panose="05000000000000000000" pitchFamily="2" charset="2"/>
              <a:buChar char="§"/>
            </a:pPr>
            <a:r>
              <a:rPr lang="en-US" sz="1200" dirty="0"/>
              <a:t>In 2015, approximately 65,800 children ages 5 and younger were treated in emergency rooms for injuries associated with nursery products</a:t>
            </a:r>
            <a:endParaRPr lang="en-US" sz="1200" baseline="30000" dirty="0"/>
          </a:p>
          <a:p>
            <a:pPr marL="285750" indent="-285750" algn="just">
              <a:buFont typeface="Wingdings" panose="05000000000000000000" pitchFamily="2" charset="2"/>
              <a:buChar char="§"/>
            </a:pPr>
            <a:r>
              <a:rPr lang="en-US" sz="1200" dirty="0"/>
              <a:t>Cribs/mattresses, highchairs, infant/car seat carriers, and strollers were associated with two-thirds of total estimated injuries, with fall being the leading cause of injury</a:t>
            </a:r>
            <a:endParaRPr lang="en-US" sz="1200" baseline="30000" dirty="0"/>
          </a:p>
          <a:p>
            <a:pPr marL="285750" indent="-285750" algn="just">
              <a:buFont typeface="Wingdings" panose="05000000000000000000" pitchFamily="2" charset="2"/>
              <a:buChar char="§"/>
            </a:pPr>
            <a:r>
              <a:rPr lang="en-US" sz="1200" dirty="0"/>
              <a:t>9,000 children are injured in baby walker-related injuries each year in the United States</a:t>
            </a:r>
            <a:endParaRPr lang="en-US" sz="1200" baseline="30000" dirty="0"/>
          </a:p>
          <a:p>
            <a:pPr marL="285750" indent="-285750" algn="just">
              <a:buFont typeface="Wingdings" panose="05000000000000000000" pitchFamily="2" charset="2"/>
              <a:buChar char="§"/>
            </a:pPr>
            <a:r>
              <a:rPr lang="en-US" sz="1200" dirty="0"/>
              <a:t>In one study of walker-related injuries, children sustained head or neck injuries in over 90% of cases, with 74.1% of injuries sustained from falling down the stairs in a walker</a:t>
            </a:r>
            <a:endParaRPr lang="en-US" sz="1200" baseline="30000" dirty="0"/>
          </a:p>
          <a:p>
            <a:endParaRPr lang="en-US" dirty="0"/>
          </a:p>
          <a:p>
            <a:r>
              <a:rPr lang="en-US" b="1" u="none" dirty="0"/>
              <a:t>Additional Points on Baby Walkers:</a:t>
            </a:r>
          </a:p>
          <a:p>
            <a:r>
              <a:rPr lang="en-US" sz="1200" dirty="0"/>
              <a:t>-Baby walkers are discouraged by the American Academy of Pediatrics</a:t>
            </a:r>
          </a:p>
          <a:p>
            <a:r>
              <a:rPr lang="en-US" sz="1200" dirty="0"/>
              <a:t>-As an alternative, use a stationary activity saucer or activity center to promote movement</a:t>
            </a:r>
          </a:p>
          <a:p>
            <a:endParaRPr lang="en-US" dirty="0"/>
          </a:p>
          <a:p>
            <a:r>
              <a:rPr lang="en-US" b="1" u="none" dirty="0"/>
              <a:t>Information taken from:</a:t>
            </a:r>
          </a:p>
          <a:p>
            <a:pPr marL="0" indent="0">
              <a:buFont typeface="+mj-lt"/>
              <a:buNone/>
            </a:pPr>
            <a:r>
              <a:rPr lang="en-US" sz="1200" dirty="0">
                <a:hlinkClick r:id="rId3"/>
              </a:rPr>
              <a:t>https://www.cpsc.gov/s3fs-public/Nursery%20Products%20Annual%20Report%202016.pdf</a:t>
            </a:r>
            <a:endParaRPr lang="en-US" sz="1200" dirty="0"/>
          </a:p>
          <a:p>
            <a:pPr marL="0" indent="0">
              <a:buFont typeface="+mj-lt"/>
              <a:buNone/>
            </a:pPr>
            <a:r>
              <a:rPr lang="en-US" sz="1200" dirty="0">
                <a:hlinkClick r:id="rId4"/>
              </a:rPr>
              <a:t>https://www.cnn.com/2018/09/17/health/infant-walkers-injury-parenting/index.html</a:t>
            </a:r>
            <a:endParaRPr lang="en-US" sz="1200" dirty="0"/>
          </a:p>
          <a:p>
            <a:pPr marL="0" indent="0">
              <a:buFont typeface="+mj-lt"/>
              <a:buNone/>
            </a:pPr>
            <a:r>
              <a:rPr lang="en-US" sz="1200" dirty="0">
                <a:hlinkClick r:id="rId5"/>
              </a:rPr>
              <a:t>https://pediatrics.aappublications.org/content/142/4/e20174332</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Photos taken from:</a:t>
            </a:r>
          </a:p>
          <a:p>
            <a:r>
              <a:rPr lang="en-US" dirty="0"/>
              <a:t>https://www.amazon.com/First-Steps-Baby-Walker-Yellow/dp/B07B8RY41D</a:t>
            </a:r>
          </a:p>
          <a:p>
            <a:r>
              <a:rPr lang="en-US" dirty="0"/>
              <a:t>https://www.walmart.com/ip/Baby-Walker-Anti-Rollover-Learning-Walking-Toy-Car-Free-Installation-for-Baby-6-18-Months-24in-35in-Toy-Monkey-Green/351675269</a:t>
            </a:r>
          </a:p>
        </p:txBody>
      </p:sp>
      <p:sp>
        <p:nvSpPr>
          <p:cNvPr id="4" name="Slide Number Placeholder 3"/>
          <p:cNvSpPr>
            <a:spLocks noGrp="1"/>
          </p:cNvSpPr>
          <p:nvPr>
            <p:ph type="sldNum" sz="quarter" idx="5"/>
          </p:nvPr>
        </p:nvSpPr>
        <p:spPr/>
        <p:txBody>
          <a:bodyPr/>
          <a:lstStyle/>
          <a:p>
            <a:fld id="{D6645989-A7B2-484B-95BC-C1F0CD2CFE99}" type="slidenum">
              <a:rPr lang="en-US" smtClean="0"/>
              <a:t>12</a:t>
            </a:fld>
            <a:endParaRPr lang="en-US"/>
          </a:p>
        </p:txBody>
      </p:sp>
    </p:spTree>
    <p:extLst>
      <p:ext uri="{BB962C8B-B14F-4D97-AF65-F5344CB8AC3E}">
        <p14:creationId xmlns:p14="http://schemas.microsoft.com/office/powerpoint/2010/main" val="3168503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8000" b="1" dirty="0"/>
              <a:t>Prevention Practices:</a:t>
            </a:r>
            <a:endParaRPr lang="en-US" sz="8000" dirty="0"/>
          </a:p>
          <a:p>
            <a:pPr algn="just"/>
            <a:r>
              <a:rPr lang="en-US" sz="8000" dirty="0"/>
              <a:t>-Always supervise children when in or on equipment or furniture</a:t>
            </a:r>
          </a:p>
          <a:p>
            <a:pPr algn="just"/>
            <a:r>
              <a:rPr lang="en-US" sz="8000" dirty="0"/>
              <a:t>-Always use safety straps when children are in strollers, highchairs, and infant carriers, and on top of changing tables</a:t>
            </a:r>
          </a:p>
          <a:p>
            <a:pPr algn="just"/>
            <a:r>
              <a:rPr lang="en-US" sz="8000" dirty="0"/>
              <a:t>-Always keep infant carrier, bouncer, and other equipment on the floor and never on top of tables or other high furniture</a:t>
            </a:r>
          </a:p>
          <a:p>
            <a:pPr algn="just"/>
            <a:r>
              <a:rPr lang="en-US" sz="8000" dirty="0"/>
              <a:t>-Always keep one hand on your child when atop a changing table</a:t>
            </a:r>
          </a:p>
          <a:p>
            <a:pPr algn="just"/>
            <a:r>
              <a:rPr lang="en-US" sz="8000" dirty="0"/>
              <a:t>-If your child’s crib has adjustable side rails, always keep side rails up while your child is in the crib</a:t>
            </a:r>
          </a:p>
          <a:p>
            <a:pPr algn="just"/>
            <a:r>
              <a:rPr lang="en-US" sz="8000" dirty="0"/>
              <a:t>-Use bed rail guards</a:t>
            </a:r>
          </a:p>
          <a:p>
            <a:pPr lvl="1" algn="just"/>
            <a:r>
              <a:rPr lang="en-US" sz="8000" dirty="0"/>
              <a:t>-Ensure openings in rails are small enough to prevent child from getting trapped</a:t>
            </a:r>
          </a:p>
          <a:p>
            <a:pPr lvl="1" algn="just"/>
            <a:r>
              <a:rPr lang="en-US" sz="8000" dirty="0"/>
              <a:t>-Bunk beds are suitable only for children age 6 and older, and should have safety rails on both sides with gaps between rails 4 inches or less</a:t>
            </a:r>
          </a:p>
          <a:p>
            <a:pPr algn="just"/>
            <a:r>
              <a:rPr lang="en-US" sz="8000" dirty="0"/>
              <a:t>-Do not use baby walkers, as they do not have features to prevent falls; the American Academy of Pediatrics has called for a ban on baby walkers</a:t>
            </a:r>
            <a:endParaRPr lang="en-US" sz="2800" dirty="0"/>
          </a:p>
          <a:p>
            <a:endParaRPr lang="en-US" b="1" u="none" dirty="0"/>
          </a:p>
          <a:p>
            <a:r>
              <a:rPr lang="en-US" b="1" u="none" dirty="0"/>
              <a:t>Graphics taken from:</a:t>
            </a:r>
          </a:p>
          <a:p>
            <a:r>
              <a:rPr lang="en-US" b="0" u="none" dirty="0"/>
              <a:t>https://parachute.ca/en/injury-topic/fall-prevention-for-children/</a:t>
            </a:r>
          </a:p>
          <a:p>
            <a:endParaRPr lang="en-US" b="1" u="none" dirty="0"/>
          </a:p>
          <a:p>
            <a:r>
              <a:rPr lang="en-US" b="1" u="none" dirty="0"/>
              <a:t>Information taken from:</a:t>
            </a:r>
          </a:p>
          <a:p>
            <a:pPr marL="0" indent="0">
              <a:buFont typeface="+mj-lt"/>
              <a:buNone/>
            </a:pPr>
            <a:r>
              <a:rPr lang="en-US" sz="1200" dirty="0">
                <a:hlinkClick r:id="rId3"/>
              </a:rPr>
              <a:t>https://www.cpsc.gov/s3fs-public/Nursery%20Products%20Annual%20Report%202016.pdf</a:t>
            </a:r>
            <a:endParaRPr lang="en-US" sz="1200" dirty="0"/>
          </a:p>
          <a:p>
            <a:pPr marL="0" indent="0">
              <a:buFont typeface="+mj-lt"/>
              <a:buNone/>
            </a:pPr>
            <a:r>
              <a:rPr lang="en-US" sz="1200" dirty="0">
                <a:hlinkClick r:id="rId4"/>
              </a:rPr>
              <a:t>https://www.cnn.com/2018/09/17/health/infant-walkers-injury-parenting/index.html</a:t>
            </a:r>
            <a:endParaRPr lang="en-US" sz="1200" dirty="0"/>
          </a:p>
          <a:p>
            <a:pPr marL="0" indent="0">
              <a:buFont typeface="+mj-lt"/>
              <a:buNone/>
            </a:pPr>
            <a:r>
              <a:rPr lang="en-US" sz="1200" dirty="0">
                <a:hlinkClick r:id="rId5"/>
              </a:rPr>
              <a:t>https://pediatrics.aappublications.org/content/142/4/e20174332</a:t>
            </a:r>
            <a:endParaRPr lang="en-US" sz="1200" dirty="0"/>
          </a:p>
          <a:p>
            <a:endParaRPr lang="en-US" dirty="0"/>
          </a:p>
          <a:p>
            <a:r>
              <a:rPr lang="en-US" b="1" u="none" dirty="0"/>
              <a:t>Additional Points on Baby Walkers:</a:t>
            </a:r>
          </a:p>
          <a:p>
            <a:r>
              <a:rPr lang="en-US" sz="4900" dirty="0"/>
              <a:t>-Baby walkers are discouraged by the American Academy of Pediatrics</a:t>
            </a:r>
          </a:p>
          <a:p>
            <a:r>
              <a:rPr lang="en-US" sz="4900" dirty="0"/>
              <a:t>-As an alternative, use a stationary activity saucer or activity center to promote movement</a:t>
            </a:r>
          </a:p>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13</a:t>
            </a:fld>
            <a:endParaRPr lang="en-US"/>
          </a:p>
        </p:txBody>
      </p:sp>
    </p:spTree>
    <p:extLst>
      <p:ext uri="{BB962C8B-B14F-4D97-AF65-F5344CB8AC3E}">
        <p14:creationId xmlns:p14="http://schemas.microsoft.com/office/powerpoint/2010/main" val="2749964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Supervision is critical at all times when a child is in the tub or shower. </a:t>
            </a:r>
          </a:p>
          <a:p>
            <a:endParaRPr lang="en-US" b="1" u="none" dirty="0"/>
          </a:p>
          <a:p>
            <a:r>
              <a:rPr lang="en-US" b="1" u="none" dirty="0"/>
              <a:t>Information taken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https://pediatrics.aappublications.org/content/124/2/541.long</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taken from:</a:t>
            </a:r>
            <a:endParaRPr lang="en-US" dirty="0"/>
          </a:p>
          <a:p>
            <a:r>
              <a:rPr lang="en-US" dirty="0"/>
              <a:t>https://www.news24.com/parent/Baby/Toddler_1-2/health_safety/Caution-Kid-in-bathroom-20090813</a:t>
            </a:r>
          </a:p>
        </p:txBody>
      </p:sp>
      <p:sp>
        <p:nvSpPr>
          <p:cNvPr id="4" name="Slide Number Placeholder 3"/>
          <p:cNvSpPr>
            <a:spLocks noGrp="1"/>
          </p:cNvSpPr>
          <p:nvPr>
            <p:ph type="sldNum" sz="quarter" idx="5"/>
          </p:nvPr>
        </p:nvSpPr>
        <p:spPr/>
        <p:txBody>
          <a:bodyPr/>
          <a:lstStyle/>
          <a:p>
            <a:fld id="{D6645989-A7B2-484B-95BC-C1F0CD2CFE99}" type="slidenum">
              <a:rPr lang="en-US" smtClean="0"/>
              <a:t>14</a:t>
            </a:fld>
            <a:endParaRPr lang="en-US"/>
          </a:p>
        </p:txBody>
      </p:sp>
    </p:spTree>
    <p:extLst>
      <p:ext uri="{BB962C8B-B14F-4D97-AF65-F5344CB8AC3E}">
        <p14:creationId xmlns:p14="http://schemas.microsoft.com/office/powerpoint/2010/main" val="3826729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Information taken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https://pediatrics.aappublications.org/content/124/2/541.long</a:t>
            </a:r>
            <a:endParaRPr lang="en-US" sz="1200" dirty="0"/>
          </a:p>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15</a:t>
            </a:fld>
            <a:endParaRPr lang="en-US"/>
          </a:p>
        </p:txBody>
      </p:sp>
    </p:spTree>
    <p:extLst>
      <p:ext uri="{BB962C8B-B14F-4D97-AF65-F5344CB8AC3E}">
        <p14:creationId xmlns:p14="http://schemas.microsoft.com/office/powerpoint/2010/main" val="1873248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16</a:t>
            </a:fld>
            <a:endParaRPr lang="en-US"/>
          </a:p>
        </p:txBody>
      </p:sp>
    </p:spTree>
    <p:extLst>
      <p:ext uri="{BB962C8B-B14F-4D97-AF65-F5344CB8AC3E}">
        <p14:creationId xmlns:p14="http://schemas.microsoft.com/office/powerpoint/2010/main" val="3670509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Wingdings" panose="05000000000000000000" pitchFamily="2" charset="2"/>
              <a:buChar char="§"/>
            </a:pPr>
            <a:r>
              <a:rPr lang="en-US" sz="2100" dirty="0"/>
              <a:t>Each year, nearly 200,000 children ages 14 and under require treatment due to playground falls</a:t>
            </a:r>
            <a:endParaRPr lang="en-US" sz="2100" baseline="30000" dirty="0"/>
          </a:p>
          <a:p>
            <a:pPr lvl="1" algn="just">
              <a:buFont typeface="Franklin Gothic Book" panose="020B0503020102020204" pitchFamily="34" charset="0"/>
              <a:buChar char="−"/>
            </a:pPr>
            <a:r>
              <a:rPr lang="en-US" sz="2100" dirty="0"/>
              <a:t>More than 20,000 of these are treated for traumatic brain injury, including concussion</a:t>
            </a:r>
            <a:endParaRPr lang="en-US" sz="2100" baseline="30000" dirty="0"/>
          </a:p>
          <a:p>
            <a:pPr marL="285750" indent="-285750" algn="just">
              <a:buFont typeface="Wingdings" panose="05000000000000000000" pitchFamily="2" charset="2"/>
              <a:buChar char="§"/>
            </a:pPr>
            <a:r>
              <a:rPr lang="en-US" sz="2100" dirty="0"/>
              <a:t>Almost 80% of playground injuries are caused by falls</a:t>
            </a:r>
            <a:endParaRPr lang="en-US" sz="2100" baseline="30000" dirty="0"/>
          </a:p>
          <a:p>
            <a:pPr marL="285750" indent="-285750" algn="just">
              <a:buFont typeface="Wingdings" panose="05000000000000000000" pitchFamily="2" charset="2"/>
              <a:buChar char="§"/>
            </a:pPr>
            <a:r>
              <a:rPr lang="en-US" sz="2100" dirty="0"/>
              <a:t>Most severe playground-related injuries are due to falls</a:t>
            </a:r>
            <a:endParaRPr lang="en-US" sz="2100" baseline="30000" dirty="0"/>
          </a:p>
          <a:p>
            <a:pPr marL="285750" indent="-285750" algn="just">
              <a:buFont typeface="Wingdings" panose="05000000000000000000" pitchFamily="2" charset="2"/>
              <a:buChar char="§"/>
            </a:pPr>
            <a:r>
              <a:rPr lang="en-US" sz="2100" dirty="0"/>
              <a:t>Over half of all playground-related injuries occur in children ages 5 to 9</a:t>
            </a:r>
            <a:endParaRPr lang="en-US" sz="2100" baseline="30000" dirty="0"/>
          </a:p>
          <a:p>
            <a:pPr marL="285750" indent="-285750" algn="just">
              <a:buFont typeface="Wingdings" panose="05000000000000000000" pitchFamily="2" charset="2"/>
              <a:buChar char="§"/>
            </a:pPr>
            <a:r>
              <a:rPr lang="en-US" sz="2100" dirty="0"/>
              <a:t>Children ages 4 and under usually suffer injuries to the face and head while older children are more likely to injure arms or hands</a:t>
            </a:r>
            <a:endParaRPr lang="en-US" sz="2100" baseline="30000" dirty="0"/>
          </a:p>
          <a:p>
            <a:endParaRPr lang="en-US" b="1" u="none" dirty="0"/>
          </a:p>
          <a:p>
            <a:endParaRPr lang="en-US" b="1" u="none" dirty="0"/>
          </a:p>
          <a:p>
            <a:r>
              <a:rPr lang="en-US" b="1" u="none" dirty="0"/>
              <a:t>Information taken from:</a:t>
            </a:r>
          </a:p>
          <a:p>
            <a:pPr marL="0" indent="0">
              <a:buFont typeface="+mj-lt"/>
              <a:buNone/>
            </a:pPr>
            <a:r>
              <a:rPr lang="en-US" sz="1200" dirty="0">
                <a:hlinkClick r:id="rId3"/>
              </a:rPr>
              <a:t>https://www.healthychildren.org/English/safety-prevention/at-play/Pages/Safety-on-the-Playground.aspx</a:t>
            </a:r>
            <a:endParaRPr lang="en-US" sz="1200" dirty="0"/>
          </a:p>
          <a:p>
            <a:pPr marL="0" indent="0">
              <a:buFont typeface="+mj-lt"/>
              <a:buNone/>
            </a:pPr>
            <a:r>
              <a:rPr lang="en-US" sz="1200" dirty="0">
                <a:hlinkClick r:id="rId4"/>
              </a:rPr>
              <a:t>https://www.nsc.org/home-safety/safety-topics/child-safety/playgrounds</a:t>
            </a:r>
            <a:endParaRPr lang="en-US" sz="1200" dirty="0"/>
          </a:p>
          <a:p>
            <a:pPr marL="0" indent="0">
              <a:buFont typeface="+mj-lt"/>
              <a:buNone/>
            </a:pPr>
            <a:r>
              <a:rPr lang="en-US" sz="1200" dirty="0">
                <a:hlinkClick r:id="rId5"/>
              </a:rPr>
              <a:t>https://www.stanfordchildrens.org/en/topic/default?id=falls--injury-statistics-and-incidence-rates-90-P02974</a:t>
            </a:r>
            <a:endParaRPr lang="en-US" sz="1200" dirty="0"/>
          </a:p>
          <a:p>
            <a:pPr marL="0" indent="0">
              <a:buFont typeface="+mj-lt"/>
              <a:buNone/>
            </a:pP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taken from:</a:t>
            </a:r>
            <a:endParaRPr lang="en-US" dirty="0"/>
          </a:p>
          <a:p>
            <a:r>
              <a:rPr lang="en-US" dirty="0"/>
              <a:t>https://blog.sacramento4kids.com/best-parks-for-kids-in-sacramento/</a:t>
            </a:r>
          </a:p>
        </p:txBody>
      </p:sp>
      <p:sp>
        <p:nvSpPr>
          <p:cNvPr id="4" name="Slide Number Placeholder 3"/>
          <p:cNvSpPr>
            <a:spLocks noGrp="1"/>
          </p:cNvSpPr>
          <p:nvPr>
            <p:ph type="sldNum" sz="quarter" idx="5"/>
          </p:nvPr>
        </p:nvSpPr>
        <p:spPr/>
        <p:txBody>
          <a:bodyPr/>
          <a:lstStyle/>
          <a:p>
            <a:fld id="{D6645989-A7B2-484B-95BC-C1F0CD2CFE99}" type="slidenum">
              <a:rPr lang="en-US" smtClean="0"/>
              <a:t>17</a:t>
            </a:fld>
            <a:endParaRPr lang="en-US"/>
          </a:p>
        </p:txBody>
      </p:sp>
    </p:spTree>
    <p:extLst>
      <p:ext uri="{BB962C8B-B14F-4D97-AF65-F5344CB8AC3E}">
        <p14:creationId xmlns:p14="http://schemas.microsoft.com/office/powerpoint/2010/main" val="2019241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t>Prevention Practices:</a:t>
            </a:r>
          </a:p>
          <a:p>
            <a:pPr algn="just"/>
            <a:r>
              <a:rPr lang="en-US" dirty="0"/>
              <a:t>-Always supervise children while playing outside due to uneven surfaces such as grass, hills, and pavement</a:t>
            </a:r>
          </a:p>
          <a:p>
            <a:pPr algn="just"/>
            <a:r>
              <a:rPr lang="en-US" dirty="0"/>
              <a:t>-Seek out playgrounds with soft, shock-absorbing surfaces such as rubber, synthetic turf, sand, pea gravel, wood chips, or mulch</a:t>
            </a:r>
          </a:p>
          <a:p>
            <a:pPr algn="just"/>
            <a:r>
              <a:rPr lang="en-US" dirty="0"/>
              <a:t>-Remove clothing that could pose hazards such as necklaces, purses, scarves, and drawstrings</a:t>
            </a:r>
          </a:p>
          <a:p>
            <a:pPr algn="just"/>
            <a:r>
              <a:rPr lang="en-US" dirty="0"/>
              <a:t>-Teach children that pushing, shoving, and crowding on the playground is dangerous</a:t>
            </a:r>
          </a:p>
          <a:p>
            <a:pPr algn="just"/>
            <a:r>
              <a:rPr lang="en-US" dirty="0"/>
              <a:t>-Encourage age-appropriate activities</a:t>
            </a:r>
          </a:p>
          <a:p>
            <a:pPr algn="just"/>
            <a:r>
              <a:rPr lang="en-US" dirty="0"/>
              <a:t>-Ensure the safety of outdoor equipment (no loose parts or excessive rust)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t>-Additionally, avoid trampolines, as they may cause injury to your child</a:t>
            </a:r>
          </a:p>
          <a:p>
            <a:pPr algn="just"/>
            <a:endParaRPr lang="en-US" dirty="0"/>
          </a:p>
          <a:p>
            <a:pPr algn="just"/>
            <a:endParaRPr lang="en-US" dirty="0"/>
          </a:p>
          <a:p>
            <a:r>
              <a:rPr lang="en-US" b="1" u="none" dirty="0"/>
              <a:t>Information above taken from:</a:t>
            </a:r>
          </a:p>
          <a:p>
            <a:pPr marL="0" indent="0">
              <a:buFont typeface="+mj-lt"/>
              <a:buNone/>
            </a:pPr>
            <a:r>
              <a:rPr lang="en-US" sz="1200" dirty="0">
                <a:hlinkClick r:id="rId3"/>
              </a:rPr>
              <a:t>https://www.healthychildren.org/English/safety-prevention/at-play/Pages/Safety-on-the-Playground.aspx</a:t>
            </a:r>
            <a:endParaRPr lang="en-US" sz="1200" dirty="0"/>
          </a:p>
          <a:p>
            <a:pPr marL="0" indent="0">
              <a:buFont typeface="+mj-lt"/>
              <a:buNone/>
            </a:pPr>
            <a:r>
              <a:rPr lang="en-US" sz="1200" dirty="0">
                <a:hlinkClick r:id="rId4"/>
              </a:rPr>
              <a:t>https://www.nsc.org/home-safety/safety-topics/child-safety/playgrounds</a:t>
            </a:r>
            <a:endParaRPr lang="en-US" sz="1200" dirty="0"/>
          </a:p>
          <a:p>
            <a:pPr marL="0" indent="0">
              <a:buFont typeface="+mj-lt"/>
              <a:buNone/>
            </a:pPr>
            <a:r>
              <a:rPr lang="en-US" sz="1200" dirty="0">
                <a:hlinkClick r:id="rId5"/>
              </a:rPr>
              <a:t>https://www.stanfordchildrens.org/en/topic/default?id=falls--injury-statistics-and-incidence-rates-90-P02974</a:t>
            </a:r>
            <a:endParaRPr lang="en-US"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hlinkClick r:id="rId6"/>
              </a:rPr>
              <a:t>https://www.aappublications.org/news/2019/09/10/focus091019</a:t>
            </a:r>
            <a:endParaRPr lang="en-US" sz="1200" dirty="0"/>
          </a:p>
          <a:p>
            <a:pPr marL="0" indent="0">
              <a:buFont typeface="+mj-lt"/>
              <a:buNone/>
            </a:pPr>
            <a:endParaRPr lang="en-US" sz="1200" dirty="0"/>
          </a:p>
          <a:p>
            <a:pPr marL="0" indent="0">
              <a:buFont typeface="+mj-lt"/>
              <a:buNone/>
            </a:pPr>
            <a:r>
              <a:rPr lang="en-US" sz="1200" b="1" dirty="0"/>
              <a:t>Graphic taken from:</a:t>
            </a:r>
          </a:p>
          <a:p>
            <a:pPr marL="0" indent="0">
              <a:buFont typeface="+mj-lt"/>
              <a:buNone/>
            </a:pPr>
            <a:r>
              <a:rPr lang="en-US" dirty="0"/>
              <a:t>https://www.cdc.gov/headsup/parents/index.html</a:t>
            </a:r>
            <a:endParaRPr lang="en-US" sz="1200" dirty="0"/>
          </a:p>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18</a:t>
            </a:fld>
            <a:endParaRPr lang="en-US"/>
          </a:p>
        </p:txBody>
      </p:sp>
    </p:spTree>
    <p:extLst>
      <p:ext uri="{BB962C8B-B14F-4D97-AF65-F5344CB8AC3E}">
        <p14:creationId xmlns:p14="http://schemas.microsoft.com/office/powerpoint/2010/main" val="1263175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Information taken from:</a:t>
            </a:r>
          </a:p>
          <a:p>
            <a:pPr marL="0" indent="0">
              <a:buFont typeface="+mj-lt"/>
              <a:buNone/>
            </a:pPr>
            <a:r>
              <a:rPr lang="en-US" sz="1200" dirty="0">
                <a:hlinkClick r:id="rId3"/>
              </a:rPr>
              <a:t>https://webcache.googleusercontent.com/search?q=cache:U9mXLjjNV0AJ:https://www.nationwidechildrens.org/research/areas-of-research/center-for-injury-research-and-policy/injury-topics/home-safety/shopping-cart-safety+&amp;cd=2&amp;hl=en&amp;ct=clnk&amp;gl=us</a:t>
            </a:r>
            <a:endParaRPr lang="en-US" sz="1200" dirty="0"/>
          </a:p>
          <a:p>
            <a:pPr marL="0" indent="0">
              <a:buFont typeface="+mj-lt"/>
              <a:buNone/>
            </a:pPr>
            <a:r>
              <a:rPr lang="en-US" sz="1200" dirty="0">
                <a:hlinkClick r:id="rId4"/>
              </a:rPr>
              <a:t>https://www.verywellfamily.com/elevator-and-escalator-hazards-2633667</a:t>
            </a:r>
            <a:endParaRPr lang="en-US" sz="1200" dirty="0"/>
          </a:p>
          <a:p>
            <a:pPr marL="0" indent="0">
              <a:buFont typeface="+mj-lt"/>
              <a:buNone/>
            </a:pPr>
            <a:r>
              <a:rPr lang="en-US" sz="1200" dirty="0">
                <a:hlinkClick r:id="rId5"/>
              </a:rPr>
              <a:t>https://pediatrics.aappublications.org/content/136/4/658</a:t>
            </a:r>
            <a:endParaRPr lang="en-US" sz="1200" dirty="0"/>
          </a:p>
          <a:p>
            <a:pPr marL="0" indent="0">
              <a:buFont typeface="+mj-lt"/>
              <a:buNone/>
            </a:pPr>
            <a:r>
              <a:rPr lang="en-US" sz="1200" dirty="0">
                <a:hlinkClick r:id="rId6"/>
              </a:rPr>
              <a:t>https://www.scientificamerican.com/article/most-tricycle-deaths-happen-when-children-fall-into-swimming-pools/</a:t>
            </a:r>
            <a:endParaRPr lang="en-US" sz="1200" dirty="0"/>
          </a:p>
          <a:p>
            <a:pPr marL="0" indent="0">
              <a:buFont typeface="+mj-lt"/>
              <a:buNone/>
            </a:pPr>
            <a:endParaRPr lang="en-US" sz="1200" dirty="0"/>
          </a:p>
          <a:p>
            <a:pPr marL="0" indent="0">
              <a:buFont typeface="+mj-lt"/>
              <a:buNone/>
            </a:pPr>
            <a:r>
              <a:rPr lang="en-US" sz="1200" b="1" dirty="0"/>
              <a:t>Note:</a:t>
            </a:r>
          </a:p>
          <a:p>
            <a:pPr marL="0" indent="0">
              <a:buFont typeface="+mj-lt"/>
              <a:buNone/>
            </a:pPr>
            <a:r>
              <a:rPr lang="en-US" sz="1200" dirty="0"/>
              <a:t>CPSC=U.S. Consumer Product Safety Commission </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taken from:</a:t>
            </a:r>
          </a:p>
          <a:p>
            <a:r>
              <a:rPr lang="en-US" dirty="0"/>
              <a:t>https://www.ebay.com/itm/Tricycle-Toddler-Kids-Outdoor-Bikes-Toy-3-Wheels-Big-wheel-bike-Flyer-adjustable-/383603585838</a:t>
            </a:r>
          </a:p>
        </p:txBody>
      </p:sp>
      <p:sp>
        <p:nvSpPr>
          <p:cNvPr id="4" name="Slide Number Placeholder 3"/>
          <p:cNvSpPr>
            <a:spLocks noGrp="1"/>
          </p:cNvSpPr>
          <p:nvPr>
            <p:ph type="sldNum" sz="quarter" idx="5"/>
          </p:nvPr>
        </p:nvSpPr>
        <p:spPr/>
        <p:txBody>
          <a:bodyPr/>
          <a:lstStyle/>
          <a:p>
            <a:fld id="{D6645989-A7B2-484B-95BC-C1F0CD2CFE99}" type="slidenum">
              <a:rPr lang="en-US" smtClean="0"/>
              <a:t>19</a:t>
            </a:fld>
            <a:endParaRPr lang="en-US"/>
          </a:p>
        </p:txBody>
      </p:sp>
    </p:spTree>
    <p:extLst>
      <p:ext uri="{BB962C8B-B14F-4D97-AF65-F5344CB8AC3E}">
        <p14:creationId xmlns:p14="http://schemas.microsoft.com/office/powerpoint/2010/main" val="160520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dirty="0"/>
              <a:t>Prevention Practices:</a:t>
            </a:r>
          </a:p>
          <a:p>
            <a:pPr algn="just"/>
            <a:r>
              <a:rPr lang="en-US" sz="1800" b="1" dirty="0"/>
              <a:t>Shopping carts</a:t>
            </a:r>
          </a:p>
          <a:p>
            <a:pPr lvl="1" algn="just"/>
            <a:r>
              <a:rPr lang="en-US" sz="1800" dirty="0"/>
              <a:t>-Always use harness or safety belt when your child is in a shopping cart, and select another cart if it is missing or broken</a:t>
            </a:r>
          </a:p>
          <a:p>
            <a:pPr lvl="1" algn="just"/>
            <a:r>
              <a:rPr lang="en-US" sz="1800" dirty="0"/>
              <a:t>-Be aware that allowing children to ride in, under, on the sides, or in front of the cart can be dangerous</a:t>
            </a:r>
          </a:p>
          <a:p>
            <a:pPr algn="just"/>
            <a:r>
              <a:rPr lang="en-US" sz="1800" b="1" dirty="0"/>
              <a:t>Escalators</a:t>
            </a:r>
          </a:p>
          <a:p>
            <a:pPr lvl="1" algn="just"/>
            <a:r>
              <a:rPr lang="en-US" sz="1800" dirty="0"/>
              <a:t>-Hold child’s hand when using an escalator</a:t>
            </a:r>
          </a:p>
          <a:p>
            <a:pPr lvl="1" algn="just"/>
            <a:r>
              <a:rPr lang="en-US" sz="1800" dirty="0"/>
              <a:t>-Be aware of any loose clothing that could become caught, such as shoestrings or flip flops</a:t>
            </a:r>
          </a:p>
          <a:p>
            <a:pPr lvl="1" algn="just"/>
            <a:r>
              <a:rPr lang="en-US" sz="1800" dirty="0"/>
              <a:t>-Do not allow children to sit or play on an escalator</a:t>
            </a:r>
          </a:p>
          <a:p>
            <a:pPr lvl="1" algn="just"/>
            <a:r>
              <a:rPr lang="en-US" sz="1800" dirty="0"/>
              <a:t>-Do not use a stroller on an escalator</a:t>
            </a:r>
          </a:p>
          <a:p>
            <a:pPr algn="just"/>
            <a:r>
              <a:rPr lang="en-US" sz="1800" b="1" dirty="0"/>
              <a:t>Tricycles</a:t>
            </a:r>
          </a:p>
          <a:p>
            <a:pPr lvl="1" algn="just"/>
            <a:r>
              <a:rPr lang="en-US" sz="1800" dirty="0"/>
              <a:t>-Only use solid, stable tricycles that are low to the ground</a:t>
            </a:r>
          </a:p>
          <a:p>
            <a:pPr lvl="1" algn="just"/>
            <a:r>
              <a:rPr lang="en-US" sz="1800" dirty="0"/>
              <a:t>-Always wear a helmet</a:t>
            </a:r>
          </a:p>
          <a:p>
            <a:pPr lvl="1" algn="just"/>
            <a:r>
              <a:rPr lang="en-US" sz="1800" dirty="0"/>
              <a:t>-Be aware of hills and slopes</a:t>
            </a:r>
          </a:p>
          <a:p>
            <a:endParaRPr lang="en-US" b="1" u="none" dirty="0"/>
          </a:p>
          <a:p>
            <a:endParaRPr lang="en-US" b="1" u="none" dirty="0"/>
          </a:p>
          <a:p>
            <a:r>
              <a:rPr lang="en-US" b="1" u="none" dirty="0"/>
              <a:t>Information taken from:</a:t>
            </a:r>
          </a:p>
          <a:p>
            <a:pPr marL="0" indent="0">
              <a:buFont typeface="+mj-lt"/>
              <a:buNone/>
            </a:pPr>
            <a:r>
              <a:rPr lang="en-US" sz="1200" dirty="0">
                <a:hlinkClick r:id="rId3"/>
              </a:rPr>
              <a:t>https://webcache.googleusercontent.com/search?q=cache:U9mXLjjNV0AJ:https://www.nationwidechildrens.org/research/areas-of-research/center-for-injury-research-and-policy/injury-topics/home-safety/shopping-cart-safety+&amp;cd=2&amp;hl=en&amp;ct=clnk&amp;gl=us</a:t>
            </a:r>
            <a:endParaRPr lang="en-US" sz="1200" dirty="0"/>
          </a:p>
          <a:p>
            <a:pPr marL="0" indent="0">
              <a:buFont typeface="+mj-lt"/>
              <a:buNone/>
            </a:pPr>
            <a:r>
              <a:rPr lang="en-US" sz="1200" dirty="0">
                <a:hlinkClick r:id="rId4"/>
              </a:rPr>
              <a:t>https://www.verywellfamily.com/elevator-and-escalator-hazards-2633667</a:t>
            </a:r>
            <a:endParaRPr lang="en-US" sz="1200" dirty="0"/>
          </a:p>
          <a:p>
            <a:pPr marL="0" indent="0">
              <a:buFont typeface="+mj-lt"/>
              <a:buNone/>
            </a:pPr>
            <a:r>
              <a:rPr lang="en-US" sz="1200" dirty="0">
                <a:hlinkClick r:id="rId5"/>
              </a:rPr>
              <a:t>https://pediatrics.aappublications.org/content/136/4/658</a:t>
            </a:r>
            <a:endParaRPr lang="en-US" sz="1200" dirty="0"/>
          </a:p>
          <a:p>
            <a:pPr marL="0" indent="0">
              <a:buFont typeface="+mj-lt"/>
              <a:buNone/>
            </a:pPr>
            <a:r>
              <a:rPr lang="en-US" sz="1200" dirty="0">
                <a:hlinkClick r:id="rId6"/>
              </a:rPr>
              <a:t>https://www.scientificamerican.com/article/most-tricycle-deaths-happen-when-children-fall-into-swimming-pools/</a:t>
            </a:r>
            <a:endParaRPr lang="en-US" sz="1200" dirty="0"/>
          </a:p>
          <a:p>
            <a:pPr marL="0" indent="0">
              <a:buFont typeface="+mj-lt"/>
              <a:buNone/>
            </a:pPr>
            <a:endParaRPr lang="en-US" sz="1200" dirty="0"/>
          </a:p>
          <a:p>
            <a:r>
              <a:rPr lang="en-US" b="1" u="none" dirty="0"/>
              <a:t>Photos taken from:</a:t>
            </a:r>
          </a:p>
          <a:p>
            <a:r>
              <a:rPr lang="en-US" sz="1200" dirty="0">
                <a:solidFill>
                  <a:prstClr val="black"/>
                </a:solidFill>
              </a:rPr>
              <a:t>https://www.shoppingcartsafety.com</a:t>
            </a:r>
          </a:p>
          <a:p>
            <a:r>
              <a:rPr lang="en-US" b="0" u="none" dirty="0"/>
              <a:t>https://parachute.ca/en/injury-topic/fall-prevention-for-children/</a:t>
            </a:r>
          </a:p>
          <a:p>
            <a:pPr marL="0" indent="0">
              <a:buFont typeface="+mj-lt"/>
              <a:buNone/>
            </a:pPr>
            <a:endParaRPr lang="en-US" sz="1200" dirty="0"/>
          </a:p>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20</a:t>
            </a:fld>
            <a:endParaRPr lang="en-US"/>
          </a:p>
        </p:txBody>
      </p:sp>
    </p:spTree>
    <p:extLst>
      <p:ext uri="{BB962C8B-B14F-4D97-AF65-F5344CB8AC3E}">
        <p14:creationId xmlns:p14="http://schemas.microsoft.com/office/powerpoint/2010/main" val="26589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purpose of this training is to provide information, tools, and resources to parents and caregivers of children age 0 to 5 that maximize safety and prevent unintentional injuries. By the end of this training, the participant will be informed as to how to prevent unintentional injuries due to falls both inside and outside the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taken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https://www.kidcheck.com/blog/kidcheck-shares-safety-tips-vbs/</a:t>
            </a:r>
            <a:endParaRPr lang="en-US" sz="1200" b="1" dirty="0"/>
          </a:p>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3</a:t>
            </a:fld>
            <a:endParaRPr lang="en-US"/>
          </a:p>
        </p:txBody>
      </p:sp>
    </p:spTree>
    <p:extLst>
      <p:ext uri="{BB962C8B-B14F-4D97-AF65-F5344CB8AC3E}">
        <p14:creationId xmlns:p14="http://schemas.microsoft.com/office/powerpoint/2010/main" val="1796125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Information taken from:</a:t>
            </a:r>
          </a:p>
          <a:p>
            <a:r>
              <a:rPr lang="en-US" dirty="0"/>
              <a:t>https://kidshealth.org/en/parents/falls-sheet.html</a:t>
            </a:r>
          </a:p>
        </p:txBody>
      </p:sp>
      <p:sp>
        <p:nvSpPr>
          <p:cNvPr id="4" name="Slide Number Placeholder 3"/>
          <p:cNvSpPr>
            <a:spLocks noGrp="1"/>
          </p:cNvSpPr>
          <p:nvPr>
            <p:ph type="sldNum" sz="quarter" idx="5"/>
          </p:nvPr>
        </p:nvSpPr>
        <p:spPr/>
        <p:txBody>
          <a:bodyPr/>
          <a:lstStyle/>
          <a:p>
            <a:fld id="{D6645989-A7B2-484B-95BC-C1F0CD2CFE99}" type="slidenum">
              <a:rPr lang="en-US" smtClean="0"/>
              <a:t>21</a:t>
            </a:fld>
            <a:endParaRPr lang="en-US"/>
          </a:p>
        </p:txBody>
      </p:sp>
    </p:spTree>
    <p:extLst>
      <p:ext uri="{BB962C8B-B14F-4D97-AF65-F5344CB8AC3E}">
        <p14:creationId xmlns:p14="http://schemas.microsoft.com/office/powerpoint/2010/main" val="1730606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Information taken from:</a:t>
            </a:r>
          </a:p>
          <a:p>
            <a:r>
              <a:rPr lang="en-US" dirty="0"/>
              <a:t>https://kidshealth.org/en/parents/falls-sheet.html</a:t>
            </a:r>
          </a:p>
        </p:txBody>
      </p:sp>
      <p:sp>
        <p:nvSpPr>
          <p:cNvPr id="4" name="Slide Number Placeholder 3"/>
          <p:cNvSpPr>
            <a:spLocks noGrp="1"/>
          </p:cNvSpPr>
          <p:nvPr>
            <p:ph type="sldNum" sz="quarter" idx="5"/>
          </p:nvPr>
        </p:nvSpPr>
        <p:spPr/>
        <p:txBody>
          <a:bodyPr/>
          <a:lstStyle/>
          <a:p>
            <a:fld id="{D6645989-A7B2-484B-95BC-C1F0CD2CFE99}" type="slidenum">
              <a:rPr lang="en-US" smtClean="0"/>
              <a:t>22</a:t>
            </a:fld>
            <a:endParaRPr lang="en-US"/>
          </a:p>
        </p:txBody>
      </p:sp>
    </p:spTree>
    <p:extLst>
      <p:ext uri="{BB962C8B-B14F-4D97-AF65-F5344CB8AC3E}">
        <p14:creationId xmlns:p14="http://schemas.microsoft.com/office/powerpoint/2010/main" val="988164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23</a:t>
            </a:fld>
            <a:endParaRPr lang="en-US"/>
          </a:p>
        </p:txBody>
      </p:sp>
    </p:spTree>
    <p:extLst>
      <p:ext uri="{BB962C8B-B14F-4D97-AF65-F5344CB8AC3E}">
        <p14:creationId xmlns:p14="http://schemas.microsoft.com/office/powerpoint/2010/main" val="723224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27</a:t>
            </a:fld>
            <a:endParaRPr lang="en-US"/>
          </a:p>
        </p:txBody>
      </p:sp>
    </p:spTree>
    <p:extLst>
      <p:ext uri="{BB962C8B-B14F-4D97-AF65-F5344CB8AC3E}">
        <p14:creationId xmlns:p14="http://schemas.microsoft.com/office/powerpoint/2010/main" val="325172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table above</a:t>
            </a:r>
            <a:r>
              <a:rPr lang="en-US" sz="1200" b="1" dirty="0"/>
              <a:t> </a:t>
            </a:r>
            <a:r>
              <a:rPr lang="en-US" sz="1200" b="0" dirty="0"/>
              <a:t>shows non-fatal fall injury hospitalizations by age group, 2015</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California, falls are the leading cause of unintentional non-fatal injuries among children and youth ages 0 to 14, and ranks 2</a:t>
            </a:r>
            <a:r>
              <a:rPr lang="en-US" baseline="30000" dirty="0"/>
              <a:t>nd</a:t>
            </a:r>
            <a:r>
              <a:rPr lang="en-US" dirty="0"/>
              <a:t> among the 15-19 age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t>Information in table taken from: </a:t>
            </a:r>
            <a:r>
              <a:rPr lang="en-US" sz="1200" b="0" u="none" dirty="0"/>
              <a:t>http://epicenter.cdph.ca.gov/ReportMenus/CallReportingServicesDataSummaries.ashx?reportID=11&amp;reportDataID=2&amp;DataYear=2015&amp;countyList=101&amp;OutputFormat=3</a:t>
            </a:r>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4</a:t>
            </a:fld>
            <a:endParaRPr lang="en-US"/>
          </a:p>
        </p:txBody>
      </p:sp>
    </p:spTree>
    <p:extLst>
      <p:ext uri="{BB962C8B-B14F-4D97-AF65-F5344CB8AC3E}">
        <p14:creationId xmlns:p14="http://schemas.microsoft.com/office/powerpoint/2010/main" val="3226509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5</a:t>
            </a:fld>
            <a:endParaRPr lang="en-US"/>
          </a:p>
        </p:txBody>
      </p:sp>
    </p:spTree>
    <p:extLst>
      <p:ext uri="{BB962C8B-B14F-4D97-AF65-F5344CB8AC3E}">
        <p14:creationId xmlns:p14="http://schemas.microsoft.com/office/powerpoint/2010/main" val="2559482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common causes and areas of falls in the home among children ages 0-5.</a:t>
            </a:r>
          </a:p>
          <a:p>
            <a:endParaRPr lang="en-US" dirty="0"/>
          </a:p>
          <a:p>
            <a:r>
              <a:rPr lang="en-US" sz="1000" b="1" i="0" dirty="0"/>
              <a:t>Highlights from </a:t>
            </a:r>
            <a:r>
              <a:rPr lang="en-US" sz="1000" b="1" i="1" dirty="0"/>
              <a:t>Preventing Pediatric Falls </a:t>
            </a:r>
            <a:r>
              <a:rPr lang="en-US" sz="1000" b="1" i="0" dirty="0"/>
              <a:t>Video to support the prevalence of falls in these areas:</a:t>
            </a:r>
          </a:p>
          <a:p>
            <a:pPr marL="285750" indent="-285750">
              <a:buFont typeface="Arial" panose="020B0604020202020204" pitchFamily="34" charset="0"/>
              <a:buChar char="•"/>
            </a:pPr>
            <a:r>
              <a:rPr lang="en-US" sz="1200" b="0" dirty="0"/>
              <a:t>The most severe child fall injuries are from windows, baby walkers, and playground equipment</a:t>
            </a:r>
          </a:p>
          <a:p>
            <a:pPr marL="285750" indent="-285750">
              <a:buFont typeface="Arial" panose="020B0604020202020204" pitchFamily="34" charset="0"/>
              <a:buChar char="•"/>
            </a:pPr>
            <a:r>
              <a:rPr lang="en-US" sz="1200" b="0" dirty="0"/>
              <a:t>In the past 2 decades, 100,000 children have been injured in falls</a:t>
            </a:r>
          </a:p>
          <a:p>
            <a:pPr marL="285750" indent="-285750">
              <a:buFont typeface="Arial" panose="020B0604020202020204" pitchFamily="34" charset="0"/>
              <a:buChar char="•"/>
            </a:pPr>
            <a:r>
              <a:rPr lang="en-US" sz="1200" b="0" dirty="0"/>
              <a:t>Every day, 14 children are injured due to falls from windows</a:t>
            </a:r>
          </a:p>
          <a:p>
            <a:pPr marL="0" indent="0">
              <a:buFont typeface="Arial" panose="020B0604020202020204" pitchFamily="34" charset="0"/>
              <a:buNone/>
            </a:pPr>
            <a:r>
              <a:rPr lang="en-US" sz="1200" b="0" dirty="0"/>
              <a:t>Video link: https://newsnetwork.mayoclinic.org/discussion/mayo-clinic-trauma-expert-preventing-pediatric-falls/</a:t>
            </a:r>
          </a:p>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6</a:t>
            </a:fld>
            <a:endParaRPr lang="en-US"/>
          </a:p>
        </p:txBody>
      </p:sp>
    </p:spTree>
    <p:extLst>
      <p:ext uri="{BB962C8B-B14F-4D97-AF65-F5344CB8AC3E}">
        <p14:creationId xmlns:p14="http://schemas.microsoft.com/office/powerpoint/2010/main" val="3693060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Link to video:</a:t>
            </a:r>
          </a:p>
          <a:p>
            <a:r>
              <a:rPr lang="en-US" sz="1200" dirty="0"/>
              <a:t>https://parachute.ca/en/injury-topic/fall-prevention-for-children/</a:t>
            </a:r>
          </a:p>
          <a:p>
            <a:endParaRPr lang="en-US" sz="1200" dirty="0"/>
          </a:p>
          <a:p>
            <a:r>
              <a:rPr lang="en-US" sz="1200" b="1" dirty="0"/>
              <a:t>Additional video, </a:t>
            </a:r>
            <a:r>
              <a:rPr lang="en-US" sz="1200" b="1" i="1" dirty="0"/>
              <a:t>Preventing Pediatric Falls</a:t>
            </a:r>
            <a:r>
              <a:rPr lang="en-US" sz="1200" b="1" dirty="0"/>
              <a:t>:</a:t>
            </a:r>
          </a:p>
          <a:p>
            <a:r>
              <a:rPr lang="en-US" sz="1200" dirty="0"/>
              <a:t>https://newsnetwork.mayoclinic.org/discussion/mayo-clinic-trauma-expert-preventing-pediatric-falls/</a:t>
            </a:r>
          </a:p>
          <a:p>
            <a:endParaRPr lang="en-US" sz="1200" dirty="0"/>
          </a:p>
          <a:p>
            <a:r>
              <a:rPr lang="en-US" sz="1200" b="1" i="1" dirty="0"/>
              <a:t>Preventing Pediatric Falls </a:t>
            </a:r>
            <a:r>
              <a:rPr lang="en-US" sz="1200" b="1" i="0" dirty="0"/>
              <a:t>Video Highlights:</a:t>
            </a:r>
          </a:p>
          <a:p>
            <a:pPr marL="285750" indent="-285750">
              <a:buFont typeface="Arial" panose="020B0604020202020204" pitchFamily="34" charset="0"/>
              <a:buChar char="•"/>
            </a:pPr>
            <a:r>
              <a:rPr lang="en-US" sz="1800" dirty="0"/>
              <a:t>The most severe child fall injuries are from windows, baby walkers, and playground equipment</a:t>
            </a:r>
          </a:p>
          <a:p>
            <a:pPr marL="285750" indent="-285750">
              <a:buFont typeface="Arial" panose="020B0604020202020204" pitchFamily="34" charset="0"/>
              <a:buChar char="•"/>
            </a:pPr>
            <a:r>
              <a:rPr lang="en-US" sz="1800" dirty="0"/>
              <a:t>In the past 2 decades, 100,000 children have been injured in falls</a:t>
            </a:r>
          </a:p>
          <a:p>
            <a:pPr marL="285750" indent="-285750">
              <a:buFont typeface="Arial" panose="020B0604020202020204" pitchFamily="34" charset="0"/>
              <a:buChar char="•"/>
            </a:pPr>
            <a:r>
              <a:rPr lang="en-US" sz="1800" dirty="0"/>
              <a:t>Every day, 14 children are injured due to falls from windows</a:t>
            </a:r>
          </a:p>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7</a:t>
            </a:fld>
            <a:endParaRPr lang="en-US"/>
          </a:p>
        </p:txBody>
      </p:sp>
    </p:spTree>
    <p:extLst>
      <p:ext uri="{BB962C8B-B14F-4D97-AF65-F5344CB8AC3E}">
        <p14:creationId xmlns:p14="http://schemas.microsoft.com/office/powerpoint/2010/main" val="368824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a:t>Every 6 minutes, an American child under the age of 5 falls down the stairs and is taken to the hospital</a:t>
            </a:r>
          </a:p>
          <a:p>
            <a:pPr marL="342900" indent="-342900">
              <a:buFont typeface="Arial" panose="020B0604020202020204" pitchFamily="34" charset="0"/>
              <a:buChar char="•"/>
            </a:pPr>
            <a:r>
              <a:rPr lang="en-US" sz="2400" dirty="0"/>
              <a:t>Between 1999 and 2008, an estimated 932,000 children under the age of 5 were taken to hospitals for stair-related falls</a:t>
            </a:r>
          </a:p>
          <a:p>
            <a:pPr marL="342900" indent="-342900">
              <a:buFont typeface="Arial" panose="020B0604020202020204" pitchFamily="34" charset="0"/>
              <a:buChar char="•"/>
            </a:pPr>
            <a:r>
              <a:rPr lang="en-US" sz="2400" dirty="0"/>
              <a:t>Of the 932,000 children injured on staircases, 32% were babies 12 months and younger</a:t>
            </a:r>
          </a:p>
          <a:p>
            <a:pPr marL="841248" lvl="2">
              <a:buFont typeface="Franklin Gothic Book" panose="020B0503020102020204" pitchFamily="34" charset="0"/>
              <a:buChar char="−"/>
            </a:pPr>
            <a:r>
              <a:rPr lang="en-US" sz="2200" i="1" dirty="0"/>
              <a:t>Babies are more likely to fall from stairs</a:t>
            </a:r>
          </a:p>
          <a:p>
            <a:pPr marL="0" indent="0">
              <a:buFont typeface="+mj-lt"/>
              <a:buNone/>
            </a:pPr>
            <a:endParaRPr lang="en-US" sz="2400" dirty="0"/>
          </a:p>
          <a:p>
            <a:pPr marL="0" indent="0">
              <a:buFont typeface="+mj-lt"/>
              <a:buNone/>
            </a:pPr>
            <a:r>
              <a:rPr lang="en-US" sz="2400" b="1" dirty="0"/>
              <a:t>To emphasize bullet #2:</a:t>
            </a:r>
          </a:p>
          <a:p>
            <a:pPr marL="0" indent="0">
              <a:buFont typeface="+mj-lt"/>
              <a:buNone/>
            </a:pPr>
            <a:r>
              <a:rPr lang="en-US" sz="2400" dirty="0"/>
              <a:t>This is nearly 100,000 children each year</a:t>
            </a:r>
          </a:p>
          <a:p>
            <a:pPr marL="841248" lvl="2">
              <a:buFont typeface="Franklin Gothic Book" panose="020B0503020102020204" pitchFamily="34" charset="0"/>
              <a:buNone/>
            </a:pPr>
            <a:endParaRPr lang="en-US" sz="2200" i="1" dirty="0"/>
          </a:p>
          <a:p>
            <a:r>
              <a:rPr lang="en-US" b="1" u="none" dirty="0"/>
              <a:t>Information taken from:</a:t>
            </a:r>
          </a:p>
          <a:p>
            <a:pPr marL="0" indent="0">
              <a:buFont typeface="+mj-lt"/>
              <a:buNone/>
            </a:pPr>
            <a:r>
              <a:rPr lang="en-US" sz="1200" dirty="0">
                <a:hlinkClick r:id="rId3"/>
              </a:rPr>
              <a:t>https://www.cbsnews.com/news/stair-injuries-report-every-six-minutes-us-child-falls/</a:t>
            </a:r>
            <a:endParaRPr lang="en-US" sz="1200" dirty="0"/>
          </a:p>
          <a:p>
            <a:pPr marL="0" indent="0">
              <a:buFont typeface="+mj-lt"/>
              <a:buNone/>
            </a:pPr>
            <a:r>
              <a:rPr lang="en-US" sz="1200" dirty="0">
                <a:hlinkClick r:id="rId4"/>
              </a:rPr>
              <a:t>https://well.blogs.nytimes.com/2012/03/12/stairs-at-home-remain-a-childhood-hazard/</a:t>
            </a:r>
            <a:endParaRPr lang="en-US" sz="1200" dirty="0"/>
          </a:p>
          <a:p>
            <a:pPr marL="0" indent="0">
              <a:buFont typeface="+mj-lt"/>
              <a:buNone/>
            </a:pPr>
            <a:r>
              <a:rPr lang="en-US" sz="1200" dirty="0">
                <a:hlinkClick r:id="rId5"/>
              </a:rPr>
              <a:t>https://www.stanfordchildrens.org/en/topic/default?id=falls--injury-statistics-and-incidence-rates-90-P02974</a:t>
            </a:r>
            <a:endParaRPr lang="en-US" sz="1200" dirty="0"/>
          </a:p>
          <a:p>
            <a:endParaRPr lang="en-US" dirty="0"/>
          </a:p>
          <a:p>
            <a:r>
              <a:rPr lang="en-US" b="1" dirty="0"/>
              <a:t>Photo taken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6"/>
              </a:rPr>
              <a:t>https://www.safekids.org/safetytips/field_risks/falls/field_type/tip</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8</a:t>
            </a:fld>
            <a:endParaRPr lang="en-US"/>
          </a:p>
        </p:txBody>
      </p:sp>
    </p:spTree>
    <p:extLst>
      <p:ext uri="{BB962C8B-B14F-4D97-AF65-F5344CB8AC3E}">
        <p14:creationId xmlns:p14="http://schemas.microsoft.com/office/powerpoint/2010/main" val="471853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a:t>Affix gates to both ends of stairs</a:t>
            </a:r>
          </a:p>
          <a:p>
            <a:pPr marL="457200" lvl="1" indent="0">
              <a:buFont typeface="Arial" panose="020B0604020202020204" pitchFamily="34" charset="0"/>
              <a:buNone/>
            </a:pPr>
            <a:r>
              <a:rPr lang="en-US" sz="2400" dirty="0"/>
              <a:t>	 - </a:t>
            </a:r>
            <a:r>
              <a:rPr lang="en-US" sz="2400" i="1" dirty="0"/>
              <a:t>Openings between rails should be no more than 2.3 inches</a:t>
            </a:r>
          </a:p>
          <a:p>
            <a:pPr marL="457200" lvl="1" indent="0">
              <a:buFont typeface="Arial" panose="020B0604020202020204" pitchFamily="34" charset="0"/>
              <a:buNone/>
            </a:pPr>
            <a:r>
              <a:rPr lang="en-US" sz="2400" i="1" dirty="0"/>
              <a:t>	 - Avoid accordion style gates, as children’s heads could become stuck</a:t>
            </a:r>
          </a:p>
          <a:p>
            <a:pPr marL="342900" indent="-342900">
              <a:buFont typeface="Arial" panose="020B0604020202020204" pitchFamily="34" charset="0"/>
              <a:buChar char="•"/>
            </a:pPr>
            <a:r>
              <a:rPr lang="en-US" sz="2400" dirty="0"/>
              <a:t>Keep stairs clean and free of clutter</a:t>
            </a:r>
          </a:p>
          <a:p>
            <a:pPr marL="342900" indent="-342900">
              <a:buFont typeface="Arial" panose="020B0604020202020204" pitchFamily="34" charset="0"/>
              <a:buChar char="•"/>
            </a:pPr>
            <a:r>
              <a:rPr lang="en-US" sz="2400" dirty="0"/>
              <a:t>Always supervise children around stairs, even with gates, as children can climb up on gates and fall from an even greater height</a:t>
            </a:r>
          </a:p>
          <a:p>
            <a:pPr marL="342900" indent="-342900">
              <a:buFont typeface="Arial" panose="020B0604020202020204" pitchFamily="34" charset="0"/>
              <a:buChar char="•"/>
            </a:pPr>
            <a:r>
              <a:rPr lang="en-US" sz="2400" dirty="0"/>
              <a:t>Teach children to hold onto railings and carefully step one at a time</a:t>
            </a:r>
          </a:p>
          <a:p>
            <a:pPr marL="342900" indent="-342900">
              <a:buFont typeface="Arial" panose="020B0604020202020204" pitchFamily="34" charset="0"/>
              <a:buChar char="•"/>
            </a:pPr>
            <a:r>
              <a:rPr lang="en-US" sz="2400" dirty="0"/>
              <a:t>Place guards on banisters or railings if a child can fit through</a:t>
            </a:r>
          </a:p>
          <a:p>
            <a:pPr marL="342900" indent="-342900">
              <a:buFont typeface="Arial" panose="020B0604020202020204" pitchFamily="34" charset="0"/>
              <a:buChar char="•"/>
            </a:pPr>
            <a:r>
              <a:rPr lang="en-US" sz="2400" dirty="0"/>
              <a:t>Lock or use doorknob covers on doors that lead to staircases, such as basements</a:t>
            </a:r>
          </a:p>
          <a:p>
            <a:endParaRPr lang="en-US" b="1" u="none" dirty="0"/>
          </a:p>
          <a:p>
            <a:r>
              <a:rPr lang="en-US" b="1" u="none" dirty="0"/>
              <a:t>Information taken from:</a:t>
            </a:r>
          </a:p>
          <a:p>
            <a:pPr marL="0" indent="0">
              <a:buFont typeface="+mj-lt"/>
              <a:buNone/>
            </a:pPr>
            <a:r>
              <a:rPr lang="en-US" sz="1200" dirty="0">
                <a:hlinkClick r:id="rId3"/>
              </a:rPr>
              <a:t>https://www.cbsnews.com/news/stair-injuries-report-every-six-minutes-us-child-falls/</a:t>
            </a:r>
            <a:endParaRPr lang="en-US" sz="1200" dirty="0"/>
          </a:p>
          <a:p>
            <a:pPr marL="0" indent="0">
              <a:buFont typeface="+mj-lt"/>
              <a:buNone/>
            </a:pPr>
            <a:r>
              <a:rPr lang="en-US" sz="1200" dirty="0">
                <a:hlinkClick r:id="rId4"/>
              </a:rPr>
              <a:t>https://well.blogs.nytimes.com/2012/03/12/stairs-at-home-remain-a-childhood-hazard/</a:t>
            </a:r>
            <a:endParaRPr lang="en-US" sz="1200" dirty="0"/>
          </a:p>
          <a:p>
            <a:pPr marL="0" indent="0">
              <a:buFont typeface="+mj-lt"/>
              <a:buNone/>
            </a:pPr>
            <a:r>
              <a:rPr lang="en-US" sz="1200" dirty="0">
                <a:hlinkClick r:id="rId5"/>
              </a:rPr>
              <a:t>https://www.stanfordchildrens.org/en/topic/default?id=falls--injury-statistics-and-incidence-rates-90-P02974</a:t>
            </a:r>
            <a:endParaRPr lang="en-US" sz="1200" dirty="0"/>
          </a:p>
          <a:p>
            <a:pPr marL="0" indent="0">
              <a:buFont typeface="+mj-lt"/>
              <a:buNone/>
            </a:pPr>
            <a:endParaRPr lang="en-US"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a:t>Photo taken from:</a:t>
            </a:r>
          </a:p>
          <a:p>
            <a:pPr marL="0" indent="0">
              <a:buFont typeface="+mj-lt"/>
              <a:buNone/>
            </a:pPr>
            <a:r>
              <a:rPr lang="en-US" sz="1200" dirty="0"/>
              <a:t>https://www.lucieslist.com/guides/baby-proofing/baby-gates/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9</a:t>
            </a:fld>
            <a:endParaRPr lang="en-US"/>
          </a:p>
        </p:txBody>
      </p:sp>
    </p:spTree>
    <p:extLst>
      <p:ext uri="{BB962C8B-B14F-4D97-AF65-F5344CB8AC3E}">
        <p14:creationId xmlns:p14="http://schemas.microsoft.com/office/powerpoint/2010/main" val="2069199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American Academy of Pediatrics reports that falls from windows account for 12 deaths and 5,000 injuries among children 10 and under each year</a:t>
            </a:r>
            <a:endParaRPr lang="en-US" baseline="30000" dirty="0"/>
          </a:p>
          <a:p>
            <a:pPr marL="171450" indent="-171450">
              <a:buFont typeface="Arial" panose="020B0604020202020204" pitchFamily="34" charset="0"/>
              <a:buChar char="•"/>
            </a:pPr>
            <a:r>
              <a:rPr lang="en-US" dirty="0"/>
              <a:t>Children under 4 are at greatest risk to sustain head injuries, making them nearly twice as likely to die from a window fall than older children</a:t>
            </a:r>
            <a:endParaRPr lang="en-US" baseline="30000" dirty="0"/>
          </a:p>
          <a:p>
            <a:pPr marL="171450" indent="-171450">
              <a:buFont typeface="Arial" panose="020B0604020202020204" pitchFamily="34" charset="0"/>
              <a:buChar char="•"/>
            </a:pPr>
            <a:r>
              <a:rPr lang="en-US" dirty="0"/>
              <a:t>A window screen was in place before the fall in 80% of cases</a:t>
            </a:r>
            <a:endParaRPr lang="en-US" baseline="30000" dirty="0"/>
          </a:p>
          <a:p>
            <a:pPr marL="171450" indent="-171450">
              <a:buFont typeface="Arial" panose="020B0604020202020204" pitchFamily="34" charset="0"/>
              <a:buChar char="•"/>
            </a:pPr>
            <a:r>
              <a:rPr lang="en-US" dirty="0"/>
              <a:t>Children most at risk of window falls are boys under age 5 who are unsupervised at the time of the fall</a:t>
            </a:r>
            <a:endParaRPr lang="en-US" baseline="30000" dirty="0"/>
          </a:p>
          <a:p>
            <a:endParaRPr lang="en-US" dirty="0"/>
          </a:p>
          <a:p>
            <a:pPr marL="0" indent="0">
              <a:buFont typeface="+mj-lt"/>
              <a:buNone/>
            </a:pPr>
            <a:endParaRPr lang="en-US" sz="1200" dirty="0"/>
          </a:p>
          <a:p>
            <a:pPr marL="0" indent="0">
              <a:buFont typeface="+mj-lt"/>
              <a:buNone/>
            </a:pPr>
            <a:r>
              <a:rPr lang="en-US" sz="1200" b="1" i="0" dirty="0"/>
              <a:t>Important: </a:t>
            </a:r>
            <a:r>
              <a:rPr lang="en-US" sz="1200" dirty="0"/>
              <a:t>It is important to emphasize that while these rules are applicable to all homes and buildings, falls from second- and multi-story buildings are especially dangerous.</a:t>
            </a:r>
          </a:p>
          <a:p>
            <a:endParaRPr lang="en-US" dirty="0"/>
          </a:p>
          <a:p>
            <a:r>
              <a:rPr lang="en-US" b="1" u="none" dirty="0"/>
              <a:t>Information taken from:</a:t>
            </a:r>
          </a:p>
          <a:p>
            <a:pPr marL="0" indent="0">
              <a:buFont typeface="+mj-lt"/>
              <a:buNone/>
            </a:pPr>
            <a:r>
              <a:rPr lang="en-US" sz="1200" dirty="0">
                <a:hlinkClick r:id="rId3"/>
              </a:rPr>
              <a:t>https://www.unitypoint.org/blankchildrens/window-falls.aspx</a:t>
            </a:r>
            <a:endParaRPr lang="en-US" sz="1200" dirty="0"/>
          </a:p>
          <a:p>
            <a:pPr marL="0" indent="0">
              <a:buFont typeface="+mj-lt"/>
              <a:buNone/>
            </a:pPr>
            <a:r>
              <a:rPr lang="en-US" sz="1200" dirty="0">
                <a:hlinkClick r:id="rId4"/>
              </a:rPr>
              <a:t>https://www.stanfordchildrens.org/en/topic/default?id=falls--injury-statistics-and-incidence-rates-90-P02974</a:t>
            </a:r>
            <a:endParaRPr lang="en-US" sz="1200" dirty="0"/>
          </a:p>
          <a:p>
            <a:pPr marL="0" indent="0">
              <a:buFont typeface="+mj-lt"/>
              <a:buNone/>
            </a:pPr>
            <a:endParaRPr lang="en-US" sz="1200" b="1" dirty="0"/>
          </a:p>
          <a:p>
            <a:pPr marL="0" indent="0">
              <a:buFont typeface="+mj-lt"/>
              <a:buNone/>
            </a:pPr>
            <a:r>
              <a:rPr lang="en-US" sz="1200" b="1" dirty="0"/>
              <a:t>Photo taken from:</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u="sng" kern="1200" dirty="0">
                <a:solidFill>
                  <a:schemeClr val="tx1"/>
                </a:solidFill>
                <a:effectLst/>
                <a:latin typeface="+mn-lt"/>
                <a:ea typeface="+mn-ea"/>
                <a:cs typeface="+mn-cs"/>
                <a:hlinkClick r:id="rId5"/>
              </a:rPr>
              <a:t>https://www.safekids.org/safetytips/field_risks/falls/field_type/tip</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6645989-A7B2-484B-95BC-C1F0CD2CFE99}" type="slidenum">
              <a:rPr lang="en-US" smtClean="0"/>
              <a:t>10</a:t>
            </a:fld>
            <a:endParaRPr lang="en-US"/>
          </a:p>
        </p:txBody>
      </p:sp>
    </p:spTree>
    <p:extLst>
      <p:ext uri="{BB962C8B-B14F-4D97-AF65-F5344CB8AC3E}">
        <p14:creationId xmlns:p14="http://schemas.microsoft.com/office/powerpoint/2010/main" val="1409106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AEE56EE-37B5-4235-92F5-555FAD41DBEB}" type="datetimeFigureOut">
              <a:rPr lang="en-US" smtClean="0"/>
              <a:t>11/10/2020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A977706-BBDD-440C-96DD-2B42F9B13221}"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098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E56EE-37B5-4235-92F5-555FAD41DBEB}"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7706-BBDD-440C-96DD-2B42F9B13221}" type="slidenum">
              <a:rPr lang="en-US" smtClean="0"/>
              <a:t>‹#›</a:t>
            </a:fld>
            <a:endParaRPr lang="en-US"/>
          </a:p>
        </p:txBody>
      </p:sp>
    </p:spTree>
    <p:extLst>
      <p:ext uri="{BB962C8B-B14F-4D97-AF65-F5344CB8AC3E}">
        <p14:creationId xmlns:p14="http://schemas.microsoft.com/office/powerpoint/2010/main" val="121558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E56EE-37B5-4235-92F5-555FAD41DBEB}"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7706-BBDD-440C-96DD-2B42F9B13221}" type="slidenum">
              <a:rPr lang="en-US" smtClean="0"/>
              <a:t>‹#›</a:t>
            </a:fld>
            <a:endParaRPr lang="en-US"/>
          </a:p>
        </p:txBody>
      </p:sp>
    </p:spTree>
    <p:extLst>
      <p:ext uri="{BB962C8B-B14F-4D97-AF65-F5344CB8AC3E}">
        <p14:creationId xmlns:p14="http://schemas.microsoft.com/office/powerpoint/2010/main" val="620997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E56EE-37B5-4235-92F5-555FAD41DBEB}"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7706-BBDD-440C-96DD-2B42F9B13221}" type="slidenum">
              <a:rPr lang="en-US" smtClean="0"/>
              <a:t>‹#›</a:t>
            </a:fld>
            <a:endParaRPr lang="en-US"/>
          </a:p>
        </p:txBody>
      </p:sp>
    </p:spTree>
    <p:extLst>
      <p:ext uri="{BB962C8B-B14F-4D97-AF65-F5344CB8AC3E}">
        <p14:creationId xmlns:p14="http://schemas.microsoft.com/office/powerpoint/2010/main" val="3530307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EE56EE-37B5-4235-92F5-555FAD41DBEB}"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7706-BBDD-440C-96DD-2B42F9B13221}"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566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EE56EE-37B5-4235-92F5-555FAD41DBEB}" type="datetimeFigureOut">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77706-BBDD-440C-96DD-2B42F9B13221}" type="slidenum">
              <a:rPr lang="en-US" smtClean="0"/>
              <a:t>‹#›</a:t>
            </a:fld>
            <a:endParaRPr lang="en-US"/>
          </a:p>
        </p:txBody>
      </p:sp>
    </p:spTree>
    <p:extLst>
      <p:ext uri="{BB962C8B-B14F-4D97-AF65-F5344CB8AC3E}">
        <p14:creationId xmlns:p14="http://schemas.microsoft.com/office/powerpoint/2010/main" val="1404989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EE56EE-37B5-4235-92F5-555FAD41DBEB}" type="datetimeFigureOut">
              <a:rPr lang="en-US" smtClean="0"/>
              <a:t>11/10/2020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977706-BBDD-440C-96DD-2B42F9B13221}" type="slidenum">
              <a:rPr lang="en-US" smtClean="0"/>
              <a:t>‹#›</a:t>
            </a:fld>
            <a:endParaRPr lang="en-US"/>
          </a:p>
        </p:txBody>
      </p:sp>
    </p:spTree>
    <p:extLst>
      <p:ext uri="{BB962C8B-B14F-4D97-AF65-F5344CB8AC3E}">
        <p14:creationId xmlns:p14="http://schemas.microsoft.com/office/powerpoint/2010/main" val="11431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EE56EE-37B5-4235-92F5-555FAD41DBEB}" type="datetimeFigureOut">
              <a:rPr lang="en-US" smtClean="0"/>
              <a:t>11/10/2020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977706-BBDD-440C-96DD-2B42F9B13221}" type="slidenum">
              <a:rPr lang="en-US" smtClean="0"/>
              <a:t>‹#›</a:t>
            </a:fld>
            <a:endParaRPr lang="en-US"/>
          </a:p>
        </p:txBody>
      </p:sp>
    </p:spTree>
    <p:extLst>
      <p:ext uri="{BB962C8B-B14F-4D97-AF65-F5344CB8AC3E}">
        <p14:creationId xmlns:p14="http://schemas.microsoft.com/office/powerpoint/2010/main" val="25142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56EE-37B5-4235-92F5-555FAD41DBEB}" type="datetimeFigureOut">
              <a:rPr lang="en-US" smtClean="0"/>
              <a:t>11/10/2020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977706-BBDD-440C-96DD-2B42F9B13221}" type="slidenum">
              <a:rPr lang="en-US" smtClean="0"/>
              <a:t>‹#›</a:t>
            </a:fld>
            <a:endParaRPr lang="en-US"/>
          </a:p>
        </p:txBody>
      </p:sp>
    </p:spTree>
    <p:extLst>
      <p:ext uri="{BB962C8B-B14F-4D97-AF65-F5344CB8AC3E}">
        <p14:creationId xmlns:p14="http://schemas.microsoft.com/office/powerpoint/2010/main" val="3523078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E56EE-37B5-4235-92F5-555FAD41DBEB}" type="datetimeFigureOut">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77706-BBDD-440C-96DD-2B42F9B13221}" type="slidenum">
              <a:rPr lang="en-US" smtClean="0"/>
              <a:t>‹#›</a:t>
            </a:fld>
            <a:endParaRPr lang="en-US"/>
          </a:p>
        </p:txBody>
      </p:sp>
    </p:spTree>
    <p:extLst>
      <p:ext uri="{BB962C8B-B14F-4D97-AF65-F5344CB8AC3E}">
        <p14:creationId xmlns:p14="http://schemas.microsoft.com/office/powerpoint/2010/main" val="71397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E56EE-37B5-4235-92F5-555FAD41DBEB}" type="datetimeFigureOut">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77706-BBDD-440C-96DD-2B42F9B13221}" type="slidenum">
              <a:rPr lang="en-US" smtClean="0"/>
              <a:t>‹#›</a:t>
            </a:fld>
            <a:endParaRPr lang="en-US"/>
          </a:p>
        </p:txBody>
      </p:sp>
    </p:spTree>
    <p:extLst>
      <p:ext uri="{BB962C8B-B14F-4D97-AF65-F5344CB8AC3E}">
        <p14:creationId xmlns:p14="http://schemas.microsoft.com/office/powerpoint/2010/main" val="563290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AEE56EE-37B5-4235-92F5-555FAD41DBEB}" type="datetimeFigureOut">
              <a:rPr lang="en-US" smtClean="0"/>
              <a:t>11/10/2020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A977706-BBDD-440C-96DD-2B42F9B13221}" type="slidenum">
              <a:rPr lang="en-US" smtClean="0"/>
              <a:t>‹#›</a:t>
            </a:fld>
            <a:endParaRPr lang="en-US"/>
          </a:p>
        </p:txBody>
      </p:sp>
    </p:spTree>
    <p:extLst>
      <p:ext uri="{BB962C8B-B14F-4D97-AF65-F5344CB8AC3E}">
        <p14:creationId xmlns:p14="http://schemas.microsoft.com/office/powerpoint/2010/main" val="309887704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stanfordchildrens.org/en/topic/default?id=falls--injury-statistics-and-incidence-rates-90-P02974" TargetMode="External"/><Relationship Id="rId4" Type="http://schemas.openxmlformats.org/officeDocument/2006/relationships/hyperlink" Target="https://www.unitypoint.org/blankchildrens/window-falls.aspx"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i8oifZ7HXaA?feature=oembed"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pediatrics.aappublications.org/content/142/4/e2017433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cnn.com/2018/09/17/health/infant-walkers-injury-parenting/index.html" TargetMode="External"/><Relationship Id="rId5" Type="http://schemas.openxmlformats.org/officeDocument/2006/relationships/hyperlink" Target="https://www.cpsc.gov/s3fs-public/Nursery%20Products%20Annual%20Report%202016.pdf"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hyperlink" Target="https://pediatrics.aappublications.org/content/142/4/e20174332" TargetMode="External"/><Relationship Id="rId5" Type="http://schemas.openxmlformats.org/officeDocument/2006/relationships/image" Target="../media/image16.png"/><Relationship Id="rId10" Type="http://schemas.openxmlformats.org/officeDocument/2006/relationships/hyperlink" Target="https://www.cnn.com/2018/09/17/health/infant-walkers-injury-parenting/index.html" TargetMode="External"/><Relationship Id="rId4" Type="http://schemas.openxmlformats.org/officeDocument/2006/relationships/image" Target="../media/image15.png"/><Relationship Id="rId9" Type="http://schemas.openxmlformats.org/officeDocument/2006/relationships/hyperlink" Target="https://www.cpsc.gov/s3fs-public/Nursery%20Products%20Annual%20Report%202016.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pediatrics.aappublications.org/content/124/2/541.lo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ediatrics.aappublications.org/content/124/2/541.lon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stanfordchildrens.org/en/topic/default?id=falls--injury-statistics-and-incidence-rates-90-P02974" TargetMode="External"/><Relationship Id="rId5" Type="http://schemas.openxmlformats.org/officeDocument/2006/relationships/hyperlink" Target="https://www.nsc.org/home-safety/safety-topics/child-safety/playgrounds" TargetMode="External"/><Relationship Id="rId4" Type="http://schemas.openxmlformats.org/officeDocument/2006/relationships/hyperlink" Target="https://www.healthychildren.org/English/safety-prevention/at-play/Pages/Safety-on-the-Playground.asp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www.scientificamerican.com/article/most-tricycle-deaths-happen-when-children-fall-into-swimming-pool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pediatrics.aappublications.org/content/136/4/658" TargetMode="External"/><Relationship Id="rId5" Type="http://schemas.openxmlformats.org/officeDocument/2006/relationships/hyperlink" Target="https://www.verywellfamily.com/elevator-and-escalator-hazards-2633667" TargetMode="External"/><Relationship Id="rId4" Type="http://schemas.openxmlformats.org/officeDocument/2006/relationships/hyperlink" Target="https://webcache.googleusercontent.com/search?q=cache:U9mXLjjNV0AJ:https://www.nationwidechildrens.org/research/areas-of-research/center-for-injury-research-and-policy/injury-topics/home-safety/shopping-cart-safety+&amp;cd=2&amp;hl=en&amp;ct=clnk&amp;gl=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8" Type="http://schemas.openxmlformats.org/officeDocument/2006/relationships/hyperlink" Target="https://pediatrics.aappublications.org/content/136/4/658" TargetMode="External"/><Relationship Id="rId3" Type="http://schemas.openxmlformats.org/officeDocument/2006/relationships/image" Target="../media/image25.png"/><Relationship Id="rId7" Type="http://schemas.openxmlformats.org/officeDocument/2006/relationships/hyperlink" Target="https://www.verywellfamily.com/elevator-and-escalator-hazards-2633667"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ebcache.googleusercontent.com/search?q=cache:U9mXLjjNV0AJ:https://www.nationwidechildrens.org/research/areas-of-research/center-for-injury-research-and-policy/injury-topics/home-safety/shopping-cart-safety+&amp;cd=2&amp;hl=en&amp;ct=clnk&amp;gl=us" TargetMode="External"/><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hyperlink" Target="https://www.scientificamerican.com/article/most-tricycle-deaths-happen-when-children-fall-into-swimming-pool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unitypoint.org/blankchildrens/window-falls.aspx" TargetMode="External"/><Relationship Id="rId3" Type="http://schemas.openxmlformats.org/officeDocument/2006/relationships/hyperlink" Target="https://www.cdc.gov/headsup/pdfs/parents/HeadsUp_Playground_Safety_FS-a.pdf" TargetMode="External"/><Relationship Id="rId7" Type="http://schemas.openxmlformats.org/officeDocument/2006/relationships/hyperlink" Target="https://www.healthychildren.org/English/safety-prevention/at-home/Pages/Baby-Walkers-A-Dangerous-Choice.aspx" TargetMode="External"/><Relationship Id="rId12" Type="http://schemas.openxmlformats.org/officeDocument/2006/relationships/hyperlink" Target="https://www.childrenssafetynetwork.org/injury-topics/falls" TargetMode="External"/><Relationship Id="rId2" Type="http://schemas.openxmlformats.org/officeDocument/2006/relationships/hyperlink" Target="https://www.safekids.org/sites/default/files/documents/playground_safety_tips-2015.pdf" TargetMode="External"/><Relationship Id="rId1" Type="http://schemas.openxmlformats.org/officeDocument/2006/relationships/slideLayout" Target="../slideLayouts/slideLayout4.xml"/><Relationship Id="rId6" Type="http://schemas.openxmlformats.org/officeDocument/2006/relationships/hyperlink" Target="https://www.safekids.org/video/fall-prevention-families-children-special-needs" TargetMode="External"/><Relationship Id="rId11" Type="http://schemas.openxmlformats.org/officeDocument/2006/relationships/hyperlink" Target="https://www.cpsc.gov/safety-education/safety-guides/playgrounds/public-playground-safety-checklist" TargetMode="External"/><Relationship Id="rId5" Type="http://schemas.openxmlformats.org/officeDocument/2006/relationships/hyperlink" Target="https://parachute.ca/wp-content/uploads/2019/06/Home-Fall-Proof-Checklist.pdf" TargetMode="External"/><Relationship Id="rId10" Type="http://schemas.openxmlformats.org/officeDocument/2006/relationships/hyperlink" Target="https://www.cpsc.gov/s3fs-public/pg1.pdf" TargetMode="External"/><Relationship Id="rId4" Type="http://schemas.openxmlformats.org/officeDocument/2006/relationships/hyperlink" Target="https://www.cdc.gov/HeadsUp/" TargetMode="External"/><Relationship Id="rId9" Type="http://schemas.openxmlformats.org/officeDocument/2006/relationships/hyperlink" Target="https://www.hannahgeneserfoundation.org/window-safety"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parachute.ca/en/injury-topic/fall-prevention-for-children/" TargetMode="External"/><Relationship Id="rId13" Type="http://schemas.openxmlformats.org/officeDocument/2006/relationships/hyperlink" Target="https://www.shoppingcartsafety.com/" TargetMode="External"/><Relationship Id="rId3" Type="http://schemas.openxmlformats.org/officeDocument/2006/relationships/hyperlink" Target="https://www.kidcheck.com/blog/kidcheck-shares-safety-tips-vbs/" TargetMode="External"/><Relationship Id="rId7" Type="http://schemas.openxmlformats.org/officeDocument/2006/relationships/hyperlink" Target="https://www.walmart.com/ip/Baby-Walker-Anti-Rollover-Learning-Walking-Toy-Car-Free-Installation-for-Baby-6-18-Months-24in-35in-Toy-Monkey-Green/351675269" TargetMode="External"/><Relationship Id="rId12" Type="http://schemas.openxmlformats.org/officeDocument/2006/relationships/hyperlink" Target="https://www.ebay.com/itm/Tricycle-Toddler-Kids-Outdoor-Bikes-Toy-3-Wheels-Big-wheel-bike-Flyer-adjustable-/38360358583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amazon.com/First-Steps-Baby-Walker-Yellow/dp/B07B8RY41D" TargetMode="External"/><Relationship Id="rId11" Type="http://schemas.openxmlformats.org/officeDocument/2006/relationships/hyperlink" Target="https://www.cdc.gov/headsup/parents/index.html" TargetMode="External"/><Relationship Id="rId5" Type="http://schemas.openxmlformats.org/officeDocument/2006/relationships/hyperlink" Target="https://www.lucieslist.com/guides/baby-proofing/baby-gates/" TargetMode="External"/><Relationship Id="rId15" Type="http://schemas.openxmlformats.org/officeDocument/2006/relationships/hyperlink" Target="https://newsnetwork.mayoclinic.org/discussion/mayo-clinic-trauma-expert-preventing-pediatric-falls/" TargetMode="External"/><Relationship Id="rId10" Type="http://schemas.openxmlformats.org/officeDocument/2006/relationships/hyperlink" Target="https://blog.sacramento4kids.com/best-parks-for-kids-in-sacramento/" TargetMode="External"/><Relationship Id="rId4" Type="http://schemas.openxmlformats.org/officeDocument/2006/relationships/hyperlink" Target="https://www.safekids.org/safetytips/field_risks/falls/field_type/tip" TargetMode="External"/><Relationship Id="rId9" Type="http://schemas.openxmlformats.org/officeDocument/2006/relationships/hyperlink" Target="https://www.news24.com/parent/Baby/Toddler_1-2/health_safety/Caution-Kid-in-bathroom-20090813" TargetMode="External"/><Relationship Id="rId14" Type="http://schemas.openxmlformats.org/officeDocument/2006/relationships/hyperlink" Target="https://www.aappublications.org/news/2019/09/10/focus09101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GGsTAkKA5D4?feature=oembed"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stanfordchildrens.org/en/topic/default?id=falls--injury-statistics-and-incidence-rates-90-P02974" TargetMode="External"/><Relationship Id="rId5" Type="http://schemas.openxmlformats.org/officeDocument/2006/relationships/hyperlink" Target="https://well.blogs.nytimes.com/2012/03/12/stairs-at-home-remain-a-childhood-hazard/" TargetMode="External"/><Relationship Id="rId4" Type="http://schemas.openxmlformats.org/officeDocument/2006/relationships/hyperlink" Target="https://www.cbsnews.com/news/stair-injuries-report-every-six-minutes-us-child-fall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stanfordchildrens.org/en/topic/default?id=falls--injury-statistics-and-incidence-rates-90-P02974" TargetMode="External"/><Relationship Id="rId5" Type="http://schemas.openxmlformats.org/officeDocument/2006/relationships/hyperlink" Target="https://well.blogs.nytimes.com/2012/03/12/stairs-at-home-remain-a-childhood-hazard/" TargetMode="External"/><Relationship Id="rId4" Type="http://schemas.openxmlformats.org/officeDocument/2006/relationships/hyperlink" Target="https://www.cbsnews.com/news/stair-injuries-report-every-six-minutes-us-child-fal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6D6273C-3B0C-467E-B2F1-0EC0DFFAF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30" name="Rectangle 29">
            <a:extLst>
              <a:ext uri="{FF2B5EF4-FFF2-40B4-BE49-F238E27FC236}">
                <a16:creationId xmlns:a16="http://schemas.microsoft.com/office/drawing/2014/main" id="{21F8F60E-72DE-4D3E-BF20-B3B4294CB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46887"/>
            <a:ext cx="731469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B5CBC3F9-8258-4152-846F-6D3E890E05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33843" y="4005950"/>
            <a:ext cx="531902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17F289-8C4B-46F5-B5E0-C41C26C44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2B367C2-AB86-4421-A14F-EBAF0D6F8CEB}"/>
              </a:ext>
            </a:extLst>
          </p:cNvPr>
          <p:cNvSpPr>
            <a:spLocks noGrp="1"/>
          </p:cNvSpPr>
          <p:nvPr>
            <p:ph type="ctrTitle"/>
          </p:nvPr>
        </p:nvSpPr>
        <p:spPr>
          <a:xfrm>
            <a:off x="5283553" y="893398"/>
            <a:ext cx="6019601" cy="3187208"/>
          </a:xfrm>
        </p:spPr>
        <p:txBody>
          <a:bodyPr>
            <a:normAutofit/>
          </a:bodyPr>
          <a:lstStyle/>
          <a:p>
            <a:r>
              <a:rPr lang="en-US"/>
              <a:t>Safe Beginnings </a:t>
            </a:r>
          </a:p>
        </p:txBody>
      </p:sp>
      <p:sp>
        <p:nvSpPr>
          <p:cNvPr id="3" name="Subtitle 2">
            <a:extLst>
              <a:ext uri="{FF2B5EF4-FFF2-40B4-BE49-F238E27FC236}">
                <a16:creationId xmlns:a16="http://schemas.microsoft.com/office/drawing/2014/main" id="{0FD50625-BC15-42B4-AC2D-7795A76ACDA1}"/>
              </a:ext>
            </a:extLst>
          </p:cNvPr>
          <p:cNvSpPr>
            <a:spLocks noGrp="1"/>
          </p:cNvSpPr>
          <p:nvPr>
            <p:ph type="subTitle" idx="1"/>
          </p:nvPr>
        </p:nvSpPr>
        <p:spPr>
          <a:xfrm>
            <a:off x="5313933" y="4141784"/>
            <a:ext cx="5958841" cy="1388165"/>
          </a:xfrm>
        </p:spPr>
        <p:txBody>
          <a:bodyPr>
            <a:normAutofit/>
          </a:bodyPr>
          <a:lstStyle/>
          <a:p>
            <a:r>
              <a:rPr lang="en-US" sz="4800" b="1" dirty="0"/>
              <a:t>Fall Prevention </a:t>
            </a:r>
          </a:p>
        </p:txBody>
      </p:sp>
      <p:pic>
        <p:nvPicPr>
          <p:cNvPr id="7" name="Graphic 6" descr="Heart">
            <a:extLst>
              <a:ext uri="{FF2B5EF4-FFF2-40B4-BE49-F238E27FC236}">
                <a16:creationId xmlns:a16="http://schemas.microsoft.com/office/drawing/2014/main" id="{4C2BA518-6782-42B3-9781-7B603ACC63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2065" y="1860302"/>
            <a:ext cx="3135414" cy="3135414"/>
          </a:xfrm>
          <a:prstGeom prst="rect">
            <a:avLst/>
          </a:prstGeom>
        </p:spPr>
      </p:pic>
    </p:spTree>
    <p:extLst>
      <p:ext uri="{BB962C8B-B14F-4D97-AF65-F5344CB8AC3E}">
        <p14:creationId xmlns:p14="http://schemas.microsoft.com/office/powerpoint/2010/main" val="3402949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5F86E95-42D1-446F-9187-CFC01F7D9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61BC0C00-9D4C-426C-978E-867FFA0F9953}"/>
              </a:ext>
            </a:extLst>
          </p:cNvPr>
          <p:cNvSpPr txBox="1"/>
          <p:nvPr/>
        </p:nvSpPr>
        <p:spPr>
          <a:xfrm>
            <a:off x="1143000" y="609600"/>
            <a:ext cx="6693061" cy="135636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400" b="1" dirty="0">
                <a:solidFill>
                  <a:schemeClr val="bg1"/>
                </a:solidFill>
                <a:latin typeface="+mj-lt"/>
                <a:ea typeface="+mj-ea"/>
                <a:cs typeface="+mj-cs"/>
              </a:rPr>
              <a:t>Window Falls</a:t>
            </a:r>
          </a:p>
        </p:txBody>
      </p:sp>
      <p:sp>
        <p:nvSpPr>
          <p:cNvPr id="3" name="Content Placeholder 2">
            <a:extLst>
              <a:ext uri="{FF2B5EF4-FFF2-40B4-BE49-F238E27FC236}">
                <a16:creationId xmlns:a16="http://schemas.microsoft.com/office/drawing/2014/main" id="{358C9C26-1B82-415F-BAE5-421EAAFF781A}"/>
              </a:ext>
            </a:extLst>
          </p:cNvPr>
          <p:cNvSpPr>
            <a:spLocks noGrp="1"/>
          </p:cNvSpPr>
          <p:nvPr>
            <p:ph idx="1"/>
          </p:nvPr>
        </p:nvSpPr>
        <p:spPr>
          <a:xfrm>
            <a:off x="1143000" y="2057400"/>
            <a:ext cx="6693061" cy="3480955"/>
          </a:xfrm>
        </p:spPr>
        <p:txBody>
          <a:bodyPr vert="horz" lIns="91440" tIns="45720" rIns="91440" bIns="45720" rtlCol="0">
            <a:normAutofit lnSpcReduction="10000"/>
          </a:bodyPr>
          <a:lstStyle/>
          <a:p>
            <a:pPr>
              <a:buClr>
                <a:schemeClr val="bg1"/>
              </a:buClr>
              <a:buFont typeface="Wingdings" panose="05000000000000000000" pitchFamily="2" charset="2"/>
              <a:buChar char="v"/>
            </a:pPr>
            <a:r>
              <a:rPr lang="en-US" dirty="0">
                <a:solidFill>
                  <a:schemeClr val="bg1"/>
                </a:solidFill>
              </a:rPr>
              <a:t>There are 12 deaths and 5,000 injuries from window falls of children (10 and under) each year</a:t>
            </a:r>
            <a:endParaRPr lang="en-US" baseline="30000" dirty="0">
              <a:solidFill>
                <a:schemeClr val="bg1"/>
              </a:solidFill>
            </a:endParaRPr>
          </a:p>
          <a:p>
            <a:pPr>
              <a:buClr>
                <a:schemeClr val="bg1"/>
              </a:buClr>
              <a:buFont typeface="Wingdings" panose="05000000000000000000" pitchFamily="2" charset="2"/>
              <a:buChar char="v"/>
            </a:pPr>
            <a:r>
              <a:rPr lang="en-US" dirty="0">
                <a:solidFill>
                  <a:schemeClr val="bg1"/>
                </a:solidFill>
              </a:rPr>
              <a:t>Children under 4 are at greatest risk of head injuries and death from window falls</a:t>
            </a:r>
          </a:p>
          <a:p>
            <a:pPr lvl="1">
              <a:buClr>
                <a:schemeClr val="bg1"/>
              </a:buClr>
              <a:buFont typeface="Wingdings" panose="05000000000000000000" pitchFamily="2" charset="2"/>
              <a:buChar char="Ø"/>
            </a:pPr>
            <a:r>
              <a:rPr lang="en-US" i="1" dirty="0">
                <a:solidFill>
                  <a:schemeClr val="bg1"/>
                </a:solidFill>
              </a:rPr>
              <a:t>This makes them 2x as likely to die from a window fall than older children</a:t>
            </a:r>
          </a:p>
          <a:p>
            <a:pPr>
              <a:buClr>
                <a:schemeClr val="bg1"/>
              </a:buClr>
              <a:buFont typeface="Wingdings" panose="05000000000000000000" pitchFamily="2" charset="2"/>
              <a:buChar char="v"/>
            </a:pPr>
            <a:r>
              <a:rPr lang="en-US" dirty="0">
                <a:solidFill>
                  <a:schemeClr val="bg1"/>
                </a:solidFill>
              </a:rPr>
              <a:t>In 80% of cases a window screen was in place before the fall </a:t>
            </a:r>
            <a:endParaRPr lang="en-US" baseline="30000" dirty="0">
              <a:solidFill>
                <a:schemeClr val="bg1"/>
              </a:solidFill>
            </a:endParaRPr>
          </a:p>
          <a:p>
            <a:pPr>
              <a:buClr>
                <a:schemeClr val="bg1"/>
              </a:buClr>
              <a:buFont typeface="Wingdings" panose="05000000000000000000" pitchFamily="2" charset="2"/>
              <a:buChar char="v"/>
            </a:pPr>
            <a:r>
              <a:rPr lang="en-US" dirty="0">
                <a:solidFill>
                  <a:schemeClr val="bg1"/>
                </a:solidFill>
              </a:rPr>
              <a:t>Children most at risk of window falls are unsupervised boys under age 5</a:t>
            </a:r>
            <a:endParaRPr lang="en-US" baseline="30000" dirty="0">
              <a:solidFill>
                <a:schemeClr val="bg1"/>
              </a:solidFill>
            </a:endParaRPr>
          </a:p>
          <a:p>
            <a:endParaRPr lang="en-US" dirty="0">
              <a:solidFill>
                <a:schemeClr val="bg1"/>
              </a:solidFill>
            </a:endParaRPr>
          </a:p>
        </p:txBody>
      </p:sp>
      <p:sp>
        <p:nvSpPr>
          <p:cNvPr id="19" name="Rectangle 18">
            <a:extLst>
              <a:ext uri="{FF2B5EF4-FFF2-40B4-BE49-F238E27FC236}">
                <a16:creationId xmlns:a16="http://schemas.microsoft.com/office/drawing/2014/main" id="{A3BA6363-1B19-49E0-A5CE-CCB212D8E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pic>
        <p:nvPicPr>
          <p:cNvPr id="13" name="Picture 2">
            <a:extLst>
              <a:ext uri="{FF2B5EF4-FFF2-40B4-BE49-F238E27FC236}">
                <a16:creationId xmlns:a16="http://schemas.microsoft.com/office/drawing/2014/main" id="{98B41B20-9584-46D6-91BF-FB6C12302B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38997" y="1643465"/>
            <a:ext cx="3613752" cy="35710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92BB359-DF5A-412A-8245-93CCC4635380}"/>
              </a:ext>
            </a:extLst>
          </p:cNvPr>
          <p:cNvSpPr/>
          <p:nvPr/>
        </p:nvSpPr>
        <p:spPr>
          <a:xfrm>
            <a:off x="1354874" y="5629795"/>
            <a:ext cx="6481188" cy="84014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bg1"/>
                </a:solidFill>
              </a:rPr>
              <a:t>Sources:</a:t>
            </a:r>
          </a:p>
          <a:p>
            <a:r>
              <a:rPr lang="en-US" sz="1200" dirty="0">
                <a:hlinkClick r:id="rId4"/>
              </a:rPr>
              <a:t>https://www.unitypoint.org/blankchildrens/window-falls.aspx</a:t>
            </a:r>
            <a:endParaRPr lang="en-US" sz="1200" dirty="0"/>
          </a:p>
          <a:p>
            <a:r>
              <a:rPr lang="en-US" sz="1200" dirty="0">
                <a:hlinkClick r:id="rId5"/>
              </a:rPr>
              <a:t>https://www.stanfordchildrens.org/en/topic/default?id=falls--injury-statistics-and-incidence-rates-90-P02974</a:t>
            </a:r>
            <a:endParaRPr lang="en-US" sz="1200" dirty="0"/>
          </a:p>
        </p:txBody>
      </p:sp>
    </p:spTree>
    <p:extLst>
      <p:ext uri="{BB962C8B-B14F-4D97-AF65-F5344CB8AC3E}">
        <p14:creationId xmlns:p14="http://schemas.microsoft.com/office/powerpoint/2010/main" val="2530510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AC28-896B-44AD-B1DC-BA97A5BE9BF6}"/>
              </a:ext>
            </a:extLst>
          </p:cNvPr>
          <p:cNvSpPr>
            <a:spLocks noGrp="1"/>
          </p:cNvSpPr>
          <p:nvPr>
            <p:ph type="title"/>
          </p:nvPr>
        </p:nvSpPr>
        <p:spPr>
          <a:xfrm>
            <a:off x="1143000" y="609600"/>
            <a:ext cx="9875520" cy="1103086"/>
          </a:xfrm>
        </p:spPr>
        <p:txBody>
          <a:bodyPr/>
          <a:lstStyle/>
          <a:p>
            <a:pPr algn="ctr"/>
            <a:r>
              <a:rPr lang="en-US" b="1" dirty="0"/>
              <a:t>Window Falls: </a:t>
            </a:r>
            <a:r>
              <a:rPr lang="en-US" i="1" dirty="0"/>
              <a:t>Prevention</a:t>
            </a:r>
          </a:p>
        </p:txBody>
      </p:sp>
      <p:pic>
        <p:nvPicPr>
          <p:cNvPr id="4" name="Online Media 8" title="Window Falls Informational Video by CIRP">
            <a:hlinkClick r:id="" action="ppaction://media"/>
            <a:extLst>
              <a:ext uri="{FF2B5EF4-FFF2-40B4-BE49-F238E27FC236}">
                <a16:creationId xmlns:a16="http://schemas.microsoft.com/office/drawing/2014/main" id="{BC7A514B-4369-4097-8FF6-4A510AC47104}"/>
              </a:ext>
            </a:extLst>
          </p:cNvPr>
          <p:cNvPicPr>
            <a:picLocks noGrp="1" noRot="1" noChangeAspect="1"/>
          </p:cNvPicPr>
          <p:nvPr>
            <p:ph idx="1"/>
            <a:videoFile r:link="rId1"/>
          </p:nvPr>
        </p:nvPicPr>
        <p:blipFill>
          <a:blip r:embed="rId4"/>
          <a:stretch>
            <a:fillRect/>
          </a:stretch>
        </p:blipFill>
        <p:spPr>
          <a:xfrm>
            <a:off x="2267503" y="1712686"/>
            <a:ext cx="7656993" cy="4307059"/>
          </a:xfrm>
          <a:prstGeom prst="rect">
            <a:avLst/>
          </a:prstGeom>
        </p:spPr>
      </p:pic>
      <p:sp>
        <p:nvSpPr>
          <p:cNvPr id="3" name="TextBox 2">
            <a:extLst>
              <a:ext uri="{FF2B5EF4-FFF2-40B4-BE49-F238E27FC236}">
                <a16:creationId xmlns:a16="http://schemas.microsoft.com/office/drawing/2014/main" id="{1B8EDBFC-96E7-4C30-92D8-7DDE7CB2EBB7}"/>
              </a:ext>
            </a:extLst>
          </p:cNvPr>
          <p:cNvSpPr txBox="1"/>
          <p:nvPr/>
        </p:nvSpPr>
        <p:spPr>
          <a:xfrm>
            <a:off x="2759350" y="6371771"/>
            <a:ext cx="6673297" cy="461665"/>
          </a:xfrm>
          <a:prstGeom prst="rect">
            <a:avLst/>
          </a:prstGeom>
          <a:noFill/>
        </p:spPr>
        <p:txBody>
          <a:bodyPr wrap="square" rtlCol="0">
            <a:spAutoFit/>
          </a:bodyPr>
          <a:lstStyle/>
          <a:p>
            <a:pPr algn="ctr"/>
            <a:r>
              <a:rPr lang="en-US" sz="1200" i="1" dirty="0"/>
              <a:t>Source: </a:t>
            </a:r>
            <a:r>
              <a:rPr lang="en-US" sz="1200" dirty="0"/>
              <a:t>https://www.hannahgeneserfoundation.org/window-safety</a:t>
            </a:r>
          </a:p>
          <a:p>
            <a:pPr algn="ctr"/>
            <a:endParaRPr lang="en-US" sz="1200" i="1" dirty="0"/>
          </a:p>
        </p:txBody>
      </p:sp>
    </p:spTree>
    <p:extLst>
      <p:ext uri="{BB962C8B-B14F-4D97-AF65-F5344CB8AC3E}">
        <p14:creationId xmlns:p14="http://schemas.microsoft.com/office/powerpoint/2010/main" val="172835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0F72106-7DDB-40EE-AAAF-3D770F597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DD7A5C9-C86E-42A0-9821-6E86FE0EF476}"/>
              </a:ext>
            </a:extLst>
          </p:cNvPr>
          <p:cNvSpPr>
            <a:spLocks noGrp="1"/>
          </p:cNvSpPr>
          <p:nvPr>
            <p:ph type="title"/>
          </p:nvPr>
        </p:nvSpPr>
        <p:spPr>
          <a:xfrm>
            <a:off x="4441783" y="609600"/>
            <a:ext cx="6693061" cy="674914"/>
          </a:xfrm>
        </p:spPr>
        <p:txBody>
          <a:bodyPr>
            <a:normAutofit/>
          </a:bodyPr>
          <a:lstStyle/>
          <a:p>
            <a:pPr algn="ctr"/>
            <a:r>
              <a:rPr lang="en-US" sz="3200" b="1" dirty="0">
                <a:solidFill>
                  <a:srgbClr val="FFFFFF"/>
                </a:solidFill>
              </a:rPr>
              <a:t>Baby Equipment &amp; Furniture Falls</a:t>
            </a:r>
          </a:p>
        </p:txBody>
      </p:sp>
      <p:pic>
        <p:nvPicPr>
          <p:cNvPr id="5" name="Picture 4">
            <a:extLst>
              <a:ext uri="{FF2B5EF4-FFF2-40B4-BE49-F238E27FC236}">
                <a16:creationId xmlns:a16="http://schemas.microsoft.com/office/drawing/2014/main" id="{8BC801F4-06B3-4983-92B8-D59ADB6D6FA7}"/>
              </a:ext>
            </a:extLst>
          </p:cNvPr>
          <p:cNvPicPr>
            <a:picLocks noChangeAspect="1"/>
          </p:cNvPicPr>
          <p:nvPr/>
        </p:nvPicPr>
        <p:blipFill rotWithShape="1">
          <a:blip r:embed="rId3"/>
          <a:srcRect t="10081" r="-2" b="20605"/>
          <a:stretch/>
        </p:blipFill>
        <p:spPr>
          <a:xfrm>
            <a:off x="237744" y="243840"/>
            <a:ext cx="3648456" cy="2528857"/>
          </a:xfrm>
          <a:prstGeom prst="rect">
            <a:avLst/>
          </a:prstGeom>
        </p:spPr>
      </p:pic>
      <p:pic>
        <p:nvPicPr>
          <p:cNvPr id="6" name="Picture 5">
            <a:extLst>
              <a:ext uri="{FF2B5EF4-FFF2-40B4-BE49-F238E27FC236}">
                <a16:creationId xmlns:a16="http://schemas.microsoft.com/office/drawing/2014/main" id="{B05C33A3-7D74-42D6-8EE9-78B37984D8B6}"/>
              </a:ext>
            </a:extLst>
          </p:cNvPr>
          <p:cNvPicPr>
            <a:picLocks noChangeAspect="1"/>
          </p:cNvPicPr>
          <p:nvPr/>
        </p:nvPicPr>
        <p:blipFill rotWithShape="1">
          <a:blip r:embed="rId4"/>
          <a:srcRect r="1" b="2899"/>
          <a:stretch/>
        </p:blipFill>
        <p:spPr>
          <a:xfrm>
            <a:off x="226060" y="2772697"/>
            <a:ext cx="3646837" cy="3841463"/>
          </a:xfrm>
          <a:prstGeom prst="rect">
            <a:avLst/>
          </a:prstGeom>
        </p:spPr>
      </p:pic>
      <p:sp>
        <p:nvSpPr>
          <p:cNvPr id="3" name="Content Placeholder 2">
            <a:extLst>
              <a:ext uri="{FF2B5EF4-FFF2-40B4-BE49-F238E27FC236}">
                <a16:creationId xmlns:a16="http://schemas.microsoft.com/office/drawing/2014/main" id="{7A262A7D-4BF7-441C-8444-26D82F597C01}"/>
              </a:ext>
            </a:extLst>
          </p:cNvPr>
          <p:cNvSpPr>
            <a:spLocks noGrp="1"/>
          </p:cNvSpPr>
          <p:nvPr>
            <p:ph idx="1"/>
          </p:nvPr>
        </p:nvSpPr>
        <p:spPr>
          <a:xfrm>
            <a:off x="4441782" y="1508268"/>
            <a:ext cx="6693061" cy="3841463"/>
          </a:xfrm>
        </p:spPr>
        <p:txBody>
          <a:bodyPr>
            <a:normAutofit fontScale="92500" lnSpcReduction="10000"/>
          </a:bodyPr>
          <a:lstStyle/>
          <a:p>
            <a:pPr marL="0" indent="0" algn="ctr">
              <a:buClr>
                <a:schemeClr val="bg1"/>
              </a:buClr>
              <a:buNone/>
            </a:pPr>
            <a:r>
              <a:rPr lang="en-US" sz="1900" b="1" i="1" dirty="0">
                <a:solidFill>
                  <a:srgbClr val="FFFFFF"/>
                </a:solidFill>
              </a:rPr>
              <a:t>The American Academy of Pediatrics has called for a ban on baby walkers. Baby walkers do not have safety features to prevent falls, so do not use them.</a:t>
            </a:r>
          </a:p>
          <a:p>
            <a:pPr marL="342900" indent="-342900">
              <a:buClr>
                <a:schemeClr val="bg1"/>
              </a:buClr>
              <a:buFont typeface="Wingdings" panose="05000000000000000000" pitchFamily="2" charset="2"/>
              <a:buChar char="v"/>
            </a:pPr>
            <a:r>
              <a:rPr lang="en-US" sz="1900" dirty="0">
                <a:solidFill>
                  <a:srgbClr val="FFFFFF"/>
                </a:solidFill>
              </a:rPr>
              <a:t>In 2015, over 65,000 children,  5 years old and younger, were treated in emergency rooms for injuries from nursery products</a:t>
            </a:r>
            <a:endParaRPr lang="en-US" sz="1900" baseline="30000" dirty="0">
              <a:solidFill>
                <a:srgbClr val="FFFFFF"/>
              </a:solidFill>
            </a:endParaRPr>
          </a:p>
          <a:p>
            <a:pPr marL="342900" indent="-342900">
              <a:buClr>
                <a:schemeClr val="bg1"/>
              </a:buClr>
              <a:buFont typeface="Wingdings" panose="05000000000000000000" pitchFamily="2" charset="2"/>
              <a:buChar char="v"/>
            </a:pPr>
            <a:r>
              <a:rPr lang="en-US" sz="1900" dirty="0">
                <a:solidFill>
                  <a:srgbClr val="FFFFFF"/>
                </a:solidFill>
              </a:rPr>
              <a:t>Two-thirds of the injuries were from falls from cribs/mattresses, highchairs, infant/car seat carriers, and strollers.</a:t>
            </a:r>
          </a:p>
          <a:p>
            <a:pPr marL="342900" indent="-342900">
              <a:buClr>
                <a:schemeClr val="bg1"/>
              </a:buClr>
              <a:buFont typeface="Wingdings" panose="05000000000000000000" pitchFamily="2" charset="2"/>
              <a:buChar char="v"/>
            </a:pPr>
            <a:r>
              <a:rPr lang="en-US" sz="1900" dirty="0">
                <a:solidFill>
                  <a:srgbClr val="FFFFFF"/>
                </a:solidFill>
              </a:rPr>
              <a:t>9,000 children are injured in baby walker-related injuries each year </a:t>
            </a:r>
          </a:p>
          <a:p>
            <a:pPr marL="342900" indent="-342900">
              <a:buClr>
                <a:schemeClr val="bg1"/>
              </a:buClr>
              <a:buFont typeface="Wingdings" panose="05000000000000000000" pitchFamily="2" charset="2"/>
              <a:buChar char="v"/>
            </a:pPr>
            <a:r>
              <a:rPr lang="en-US" sz="1900" dirty="0">
                <a:solidFill>
                  <a:srgbClr val="FFFFFF"/>
                </a:solidFill>
              </a:rPr>
              <a:t>Children sustain head or neck injuries in over 90% of baby walker-related injuries</a:t>
            </a:r>
          </a:p>
          <a:p>
            <a:pPr marL="571500" lvl="1" indent="-342900">
              <a:buClr>
                <a:schemeClr val="bg1"/>
              </a:buClr>
              <a:buFont typeface="Wingdings" panose="05000000000000000000" pitchFamily="2" charset="2"/>
              <a:buChar char="Ø"/>
            </a:pPr>
            <a:r>
              <a:rPr lang="en-US" sz="1900" dirty="0">
                <a:solidFill>
                  <a:srgbClr val="FFFFFF"/>
                </a:solidFill>
              </a:rPr>
              <a:t>More than 70% of injuries were from falling down stairs in a walker</a:t>
            </a:r>
            <a:endParaRPr lang="en-US" sz="1900" baseline="30000" dirty="0">
              <a:solidFill>
                <a:srgbClr val="FFFFFF"/>
              </a:solidFill>
            </a:endParaRPr>
          </a:p>
          <a:p>
            <a:endParaRPr lang="en-US" sz="1700" dirty="0">
              <a:solidFill>
                <a:srgbClr val="FFFFFF"/>
              </a:solidFill>
            </a:endParaRPr>
          </a:p>
        </p:txBody>
      </p:sp>
      <p:sp>
        <p:nvSpPr>
          <p:cNvPr id="18" name="Rectangle 17">
            <a:extLst>
              <a:ext uri="{FF2B5EF4-FFF2-40B4-BE49-F238E27FC236}">
                <a16:creationId xmlns:a16="http://schemas.microsoft.com/office/drawing/2014/main" id="{CCE5909F-5A7F-4C9C-AEC1-2BECF935F8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BA51D5AE-92F9-4F66-B350-2221FCDDF6A5}"/>
              </a:ext>
            </a:extLst>
          </p:cNvPr>
          <p:cNvSpPr/>
          <p:nvPr/>
        </p:nvSpPr>
        <p:spPr>
          <a:xfrm>
            <a:off x="4549698" y="5544219"/>
            <a:ext cx="6585145" cy="883071"/>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bg1"/>
                </a:solidFill>
              </a:rPr>
              <a:t>Sources:</a:t>
            </a:r>
          </a:p>
          <a:p>
            <a:r>
              <a:rPr lang="en-US" sz="1200" dirty="0">
                <a:hlinkClick r:id="rId5"/>
              </a:rPr>
              <a:t>https://www.cpsc.gov/s3fs-public/Nursery%20Products%20Annual%20Report%202016.pdf</a:t>
            </a:r>
            <a:endParaRPr lang="en-US" sz="1200" dirty="0"/>
          </a:p>
          <a:p>
            <a:r>
              <a:rPr lang="en-US" sz="1200" dirty="0">
                <a:hlinkClick r:id="rId6"/>
              </a:rPr>
              <a:t>https://www.cnn.com/2018/09/17/health/infant-walkers-injury-parenting/index.html</a:t>
            </a:r>
            <a:endParaRPr lang="en-US" sz="1200" dirty="0"/>
          </a:p>
          <a:p>
            <a:r>
              <a:rPr lang="en-US" sz="1200" dirty="0">
                <a:hlinkClick r:id="rId7"/>
              </a:rPr>
              <a:t>https://pediatrics.aappublications.org/content/142/4/e20174332</a:t>
            </a:r>
            <a:endParaRPr lang="en-US" sz="1200" dirty="0"/>
          </a:p>
        </p:txBody>
      </p:sp>
    </p:spTree>
    <p:extLst>
      <p:ext uri="{BB962C8B-B14F-4D97-AF65-F5344CB8AC3E}">
        <p14:creationId xmlns:p14="http://schemas.microsoft.com/office/powerpoint/2010/main" val="3121625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E2E032-E210-40AD-B6A4-9646391FBEE1}"/>
              </a:ext>
            </a:extLst>
          </p:cNvPr>
          <p:cNvSpPr>
            <a:spLocks noGrp="1"/>
          </p:cNvSpPr>
          <p:nvPr>
            <p:ph type="title"/>
          </p:nvPr>
        </p:nvSpPr>
        <p:spPr>
          <a:xfrm>
            <a:off x="823296" y="414787"/>
            <a:ext cx="4607001" cy="3014214"/>
          </a:xfrm>
        </p:spPr>
        <p:txBody>
          <a:bodyPr>
            <a:normAutofit/>
          </a:bodyPr>
          <a:lstStyle/>
          <a:p>
            <a:r>
              <a:rPr lang="en-US" b="1" dirty="0"/>
              <a:t>Baby Equipment &amp; Furniture Falls: </a:t>
            </a:r>
            <a:r>
              <a:rPr lang="en-US" i="1" dirty="0"/>
              <a:t>Prevention</a:t>
            </a:r>
            <a:endParaRPr lang="en-US" b="1" dirty="0"/>
          </a:p>
        </p:txBody>
      </p:sp>
      <p:sp>
        <p:nvSpPr>
          <p:cNvPr id="5" name="Content Placeholder 6">
            <a:extLst>
              <a:ext uri="{FF2B5EF4-FFF2-40B4-BE49-F238E27FC236}">
                <a16:creationId xmlns:a16="http://schemas.microsoft.com/office/drawing/2014/main" id="{BC9D393E-54DF-494E-9C6C-84CBFD77EF97}"/>
              </a:ext>
            </a:extLst>
          </p:cNvPr>
          <p:cNvSpPr txBox="1">
            <a:spLocks/>
          </p:cNvSpPr>
          <p:nvPr/>
        </p:nvSpPr>
        <p:spPr>
          <a:xfrm>
            <a:off x="5699501" y="279400"/>
            <a:ext cx="6318504" cy="644686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en-US"/>
          </a:p>
          <a:p>
            <a:endParaRPr lang="en-US"/>
          </a:p>
          <a:p>
            <a:endParaRPr lang="en-US"/>
          </a:p>
          <a:p>
            <a:endParaRPr lang="en-US"/>
          </a:p>
          <a:p>
            <a:pPr marL="0" indent="0">
              <a:buFont typeface="Corbel" pitchFamily="34" charset="0"/>
              <a:buNone/>
            </a:pPr>
            <a:endParaRPr lang="en-US" dirty="0"/>
          </a:p>
        </p:txBody>
      </p:sp>
      <p:pic>
        <p:nvPicPr>
          <p:cNvPr id="6" name="Picture 5" descr="A picture containing drawing&#10;&#10;Description automatically generated">
            <a:extLst>
              <a:ext uri="{FF2B5EF4-FFF2-40B4-BE49-F238E27FC236}">
                <a16:creationId xmlns:a16="http://schemas.microsoft.com/office/drawing/2014/main" id="{CE042013-6DAF-44B8-9BDB-EF02527AD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119" y="414786"/>
            <a:ext cx="1885492" cy="1933838"/>
          </a:xfrm>
          <a:prstGeom prst="rect">
            <a:avLst/>
          </a:prstGeom>
        </p:spPr>
      </p:pic>
      <p:pic>
        <p:nvPicPr>
          <p:cNvPr id="7" name="Picture 6" descr="A close up of a logo&#10;&#10;Description automatically generated">
            <a:extLst>
              <a:ext uri="{FF2B5EF4-FFF2-40B4-BE49-F238E27FC236}">
                <a16:creationId xmlns:a16="http://schemas.microsoft.com/office/drawing/2014/main" id="{FF2C6832-D334-40CD-BB99-59B3FB8E3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229" y="414786"/>
            <a:ext cx="1885492" cy="1933838"/>
          </a:xfrm>
          <a:prstGeom prst="rect">
            <a:avLst/>
          </a:prstGeom>
        </p:spPr>
      </p:pic>
      <p:pic>
        <p:nvPicPr>
          <p:cNvPr id="8" name="Picture 7" descr="A picture containing box, refrigerator&#10;&#10;Description automatically generated">
            <a:extLst>
              <a:ext uri="{FF2B5EF4-FFF2-40B4-BE49-F238E27FC236}">
                <a16:creationId xmlns:a16="http://schemas.microsoft.com/office/drawing/2014/main" id="{4C05D955-BDC8-4B5E-AF93-C56C89D601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4231" y="2484008"/>
            <a:ext cx="1895251" cy="194578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CFECDE3-A253-404C-8D4E-C16CF104BA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2095" y="2484008"/>
            <a:ext cx="1946707" cy="194578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CC82A9C-715C-4C56-BBA4-7A23ED5C6A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7617" y="4540184"/>
            <a:ext cx="1848497" cy="1945786"/>
          </a:xfrm>
          <a:prstGeom prst="rect">
            <a:avLst/>
          </a:prstGeom>
        </p:spPr>
      </p:pic>
      <p:pic>
        <p:nvPicPr>
          <p:cNvPr id="11" name="Picture 10" descr="A picture containing stool&#10;&#10;Description automatically generated">
            <a:extLst>
              <a:ext uri="{FF2B5EF4-FFF2-40B4-BE49-F238E27FC236}">
                <a16:creationId xmlns:a16="http://schemas.microsoft.com/office/drawing/2014/main" id="{51AE5018-1D78-45FD-93C3-E4530DC3AE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4713" y="4540185"/>
            <a:ext cx="1848496" cy="1945785"/>
          </a:xfrm>
          <a:prstGeom prst="rect">
            <a:avLst/>
          </a:prstGeom>
        </p:spPr>
      </p:pic>
      <p:sp>
        <p:nvSpPr>
          <p:cNvPr id="12" name="TextBox 11">
            <a:extLst>
              <a:ext uri="{FF2B5EF4-FFF2-40B4-BE49-F238E27FC236}">
                <a16:creationId xmlns:a16="http://schemas.microsoft.com/office/drawing/2014/main" id="{C4BFDDA4-B171-4B99-9889-950A61D1DE89}"/>
              </a:ext>
            </a:extLst>
          </p:cNvPr>
          <p:cNvSpPr txBox="1"/>
          <p:nvPr/>
        </p:nvSpPr>
        <p:spPr>
          <a:xfrm>
            <a:off x="9859339" y="843096"/>
            <a:ext cx="1968466" cy="830997"/>
          </a:xfrm>
          <a:prstGeom prst="rect">
            <a:avLst/>
          </a:prstGeom>
          <a:noFill/>
        </p:spPr>
        <p:txBody>
          <a:bodyPr wrap="square" rtlCol="0">
            <a:spAutoFit/>
          </a:bodyPr>
          <a:lstStyle/>
          <a:p>
            <a:r>
              <a:rPr lang="en-US" sz="1600" i="1" dirty="0"/>
              <a:t>Keep one hand on your child while on the changing table</a:t>
            </a:r>
          </a:p>
        </p:txBody>
      </p:sp>
      <p:sp>
        <p:nvSpPr>
          <p:cNvPr id="13" name="TextBox 12">
            <a:extLst>
              <a:ext uri="{FF2B5EF4-FFF2-40B4-BE49-F238E27FC236}">
                <a16:creationId xmlns:a16="http://schemas.microsoft.com/office/drawing/2014/main" id="{F11911A3-121A-4266-8E7E-A4CB9209E4E8}"/>
              </a:ext>
            </a:extLst>
          </p:cNvPr>
          <p:cNvSpPr txBox="1"/>
          <p:nvPr/>
        </p:nvSpPr>
        <p:spPr>
          <a:xfrm>
            <a:off x="5787617" y="2824510"/>
            <a:ext cx="1885491" cy="1077218"/>
          </a:xfrm>
          <a:prstGeom prst="rect">
            <a:avLst/>
          </a:prstGeom>
          <a:noFill/>
        </p:spPr>
        <p:txBody>
          <a:bodyPr wrap="square" rtlCol="0">
            <a:spAutoFit/>
          </a:bodyPr>
          <a:lstStyle/>
          <a:p>
            <a:pPr algn="r"/>
            <a:r>
              <a:rPr lang="en-US" sz="1600" i="1" dirty="0"/>
              <a:t>Keep the baby carrier, bouncer, and other equipment on the floor</a:t>
            </a:r>
          </a:p>
        </p:txBody>
      </p:sp>
      <p:sp>
        <p:nvSpPr>
          <p:cNvPr id="14" name="TextBox 13">
            <a:extLst>
              <a:ext uri="{FF2B5EF4-FFF2-40B4-BE49-F238E27FC236}">
                <a16:creationId xmlns:a16="http://schemas.microsoft.com/office/drawing/2014/main" id="{DB3E2491-7071-41BD-B7E4-792D095D7BA6}"/>
              </a:ext>
            </a:extLst>
          </p:cNvPr>
          <p:cNvSpPr txBox="1"/>
          <p:nvPr/>
        </p:nvSpPr>
        <p:spPr>
          <a:xfrm>
            <a:off x="9921808" y="5097578"/>
            <a:ext cx="1771047" cy="830997"/>
          </a:xfrm>
          <a:prstGeom prst="rect">
            <a:avLst/>
          </a:prstGeom>
          <a:noFill/>
        </p:spPr>
        <p:txBody>
          <a:bodyPr wrap="square" rtlCol="0">
            <a:spAutoFit/>
          </a:bodyPr>
          <a:lstStyle/>
          <a:p>
            <a:r>
              <a:rPr lang="en-US" sz="1600" i="1" dirty="0"/>
              <a:t>Use the provided safety straps with baby equipment </a:t>
            </a:r>
          </a:p>
        </p:txBody>
      </p:sp>
      <p:sp>
        <p:nvSpPr>
          <p:cNvPr id="16" name="Rectangle 15">
            <a:extLst>
              <a:ext uri="{FF2B5EF4-FFF2-40B4-BE49-F238E27FC236}">
                <a16:creationId xmlns:a16="http://schemas.microsoft.com/office/drawing/2014/main" id="{98AAA48E-A936-4278-AF83-D64A48504DAE}"/>
              </a:ext>
            </a:extLst>
          </p:cNvPr>
          <p:cNvSpPr/>
          <p:nvPr/>
        </p:nvSpPr>
        <p:spPr>
          <a:xfrm>
            <a:off x="812945" y="5345156"/>
            <a:ext cx="4607001" cy="116683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200" i="1" dirty="0"/>
              <a:t>Sources:</a:t>
            </a:r>
          </a:p>
          <a:p>
            <a:r>
              <a:rPr lang="en-US" sz="1200" dirty="0">
                <a:hlinkClick r:id="rId9"/>
              </a:rPr>
              <a:t>https://www.cpsc.gov/s3fs-public/Nursery%20Products%20Annual%20Report%202016.pdf</a:t>
            </a:r>
            <a:endParaRPr lang="en-US" sz="1200" dirty="0"/>
          </a:p>
          <a:p>
            <a:r>
              <a:rPr lang="en-US" sz="1200" dirty="0">
                <a:hlinkClick r:id="rId10"/>
              </a:rPr>
              <a:t>https://www.cnn.com/2018/09/17/health/infant-walkers-injury-parenting/index.html</a:t>
            </a:r>
            <a:endParaRPr lang="en-US" sz="1200" dirty="0"/>
          </a:p>
          <a:p>
            <a:r>
              <a:rPr lang="en-US" sz="1200" dirty="0">
                <a:hlinkClick r:id="rId11"/>
              </a:rPr>
              <a:t>https://pediatrics.aappublications.org/content/142/4/e20174332</a:t>
            </a:r>
            <a:endParaRPr lang="en-US" sz="1200" dirty="0"/>
          </a:p>
        </p:txBody>
      </p:sp>
    </p:spTree>
    <p:extLst>
      <p:ext uri="{BB962C8B-B14F-4D97-AF65-F5344CB8AC3E}">
        <p14:creationId xmlns:p14="http://schemas.microsoft.com/office/powerpoint/2010/main" val="379240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9B1AF8-A94D-4E21-A2A0-7F161E1E8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E10CB9E-4C45-46DB-835A-2C29CE29A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2C1AF0B9-E97D-4D5D-BA2D-1C0BDE3A5E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7C684499-6F30-4C6A-8094-E2E3E91B3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5AECED4-26C2-4E8F-A340-2402369DC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C9213D27-7A25-46D8-B1BD-E470E49C6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961243" y="2054826"/>
            <a:ext cx="0" cy="27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F0CCF8-ED89-4FFA-BA13-183D705D1333}"/>
              </a:ext>
            </a:extLst>
          </p:cNvPr>
          <p:cNvSpPr txBox="1"/>
          <p:nvPr/>
        </p:nvSpPr>
        <p:spPr>
          <a:xfrm>
            <a:off x="717997" y="633984"/>
            <a:ext cx="6693061" cy="135636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b="1" dirty="0">
                <a:latin typeface="+mj-lt"/>
                <a:ea typeface="+mj-ea"/>
                <a:cs typeface="+mj-cs"/>
              </a:rPr>
              <a:t>Bathtub &amp; Slippery Surface Falls</a:t>
            </a:r>
          </a:p>
        </p:txBody>
      </p:sp>
      <p:sp>
        <p:nvSpPr>
          <p:cNvPr id="5" name="TextBox 4">
            <a:extLst>
              <a:ext uri="{FF2B5EF4-FFF2-40B4-BE49-F238E27FC236}">
                <a16:creationId xmlns:a16="http://schemas.microsoft.com/office/drawing/2014/main" id="{26060EE9-B23D-40A7-B319-1A7D3645F265}"/>
              </a:ext>
            </a:extLst>
          </p:cNvPr>
          <p:cNvSpPr txBox="1"/>
          <p:nvPr/>
        </p:nvSpPr>
        <p:spPr>
          <a:xfrm>
            <a:off x="1107582" y="2266682"/>
            <a:ext cx="5937157" cy="2554545"/>
          </a:xfrm>
          <a:prstGeom prst="rect">
            <a:avLst/>
          </a:prstGeom>
          <a:noFill/>
        </p:spPr>
        <p:txBody>
          <a:bodyPr wrap="square" rtlCol="0">
            <a:spAutoFit/>
          </a:bodyPr>
          <a:lstStyle/>
          <a:p>
            <a:pPr marL="285750" indent="-285750" algn="just">
              <a:buFont typeface="Wingdings" panose="05000000000000000000" pitchFamily="2" charset="2"/>
              <a:buChar char="v"/>
            </a:pPr>
            <a:r>
              <a:rPr lang="en-US" sz="2400"/>
              <a:t>Over 43,000 children were treated annually for bathtub- and shower-related injuries between 1990 and 2007</a:t>
            </a:r>
          </a:p>
          <a:p>
            <a:pPr marL="285750" indent="-285750" algn="just">
              <a:buFont typeface="Wingdings" panose="05000000000000000000" pitchFamily="2" charset="2"/>
              <a:buChar char="v"/>
            </a:pPr>
            <a:endParaRPr lang="en-US" sz="2400" baseline="30000"/>
          </a:p>
          <a:p>
            <a:pPr marL="285750" indent="-285750" algn="just">
              <a:buFont typeface="Wingdings" panose="05000000000000000000" pitchFamily="2" charset="2"/>
              <a:buChar char="v"/>
            </a:pPr>
            <a:r>
              <a:rPr lang="en-US" sz="2400"/>
              <a:t>More than 80% of injuries involved a slip, trip, or fall</a:t>
            </a:r>
            <a:endParaRPr lang="en-US" sz="2400" baseline="30000"/>
          </a:p>
          <a:p>
            <a:endParaRPr lang="en-US" sz="2400" dirty="0"/>
          </a:p>
        </p:txBody>
      </p:sp>
      <p:pic>
        <p:nvPicPr>
          <p:cNvPr id="1026" name="Picture 2">
            <a:extLst>
              <a:ext uri="{FF2B5EF4-FFF2-40B4-BE49-F238E27FC236}">
                <a16:creationId xmlns:a16="http://schemas.microsoft.com/office/drawing/2014/main" id="{373C926E-7355-435C-9B47-0DE256830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7410" y="1137168"/>
            <a:ext cx="4591281" cy="45912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F58AD4-8EA8-4B95-8B37-F3BFF880FEC8}"/>
              </a:ext>
            </a:extLst>
          </p:cNvPr>
          <p:cNvSpPr txBox="1"/>
          <p:nvPr/>
        </p:nvSpPr>
        <p:spPr>
          <a:xfrm>
            <a:off x="1067238" y="6113364"/>
            <a:ext cx="6270172" cy="553998"/>
          </a:xfrm>
          <a:prstGeom prst="rect">
            <a:avLst/>
          </a:prstGeom>
          <a:noFill/>
        </p:spPr>
        <p:txBody>
          <a:bodyPr wrap="square" rtlCol="0">
            <a:spAutoFit/>
          </a:bodyPr>
          <a:lstStyle/>
          <a:p>
            <a:r>
              <a:rPr lang="en-US" sz="1200" i="1" dirty="0"/>
              <a:t>Source: </a:t>
            </a:r>
            <a:r>
              <a:rPr lang="en-US" sz="1200" dirty="0">
                <a:hlinkClick r:id="rId4"/>
              </a:rPr>
              <a:t>https://pediatrics.aappublications.org/content/124/2/541.long</a:t>
            </a:r>
            <a:endParaRPr lang="en-US" sz="1200" dirty="0"/>
          </a:p>
          <a:p>
            <a:endParaRPr lang="en-US" i="1" dirty="0"/>
          </a:p>
        </p:txBody>
      </p:sp>
    </p:spTree>
    <p:extLst>
      <p:ext uri="{BB962C8B-B14F-4D97-AF65-F5344CB8AC3E}">
        <p14:creationId xmlns:p14="http://schemas.microsoft.com/office/powerpoint/2010/main" val="183670953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464E-3C50-4153-AB0D-A884C6010151}"/>
              </a:ext>
            </a:extLst>
          </p:cNvPr>
          <p:cNvSpPr>
            <a:spLocks noGrp="1"/>
          </p:cNvSpPr>
          <p:nvPr>
            <p:ph type="title"/>
          </p:nvPr>
        </p:nvSpPr>
        <p:spPr/>
        <p:txBody>
          <a:bodyPr/>
          <a:lstStyle/>
          <a:p>
            <a:pPr algn="ctr"/>
            <a:r>
              <a:rPr lang="en-US" b="1" dirty="0"/>
              <a:t>Bathtub &amp; Slippery Surface Falls:</a:t>
            </a:r>
            <a:br>
              <a:rPr lang="en-US" dirty="0"/>
            </a:br>
            <a:r>
              <a:rPr lang="en-US" i="1" dirty="0"/>
              <a:t>Prevention</a:t>
            </a:r>
            <a:endParaRPr lang="en-US" dirty="0"/>
          </a:p>
        </p:txBody>
      </p:sp>
      <p:sp>
        <p:nvSpPr>
          <p:cNvPr id="3" name="Content Placeholder 2">
            <a:extLst>
              <a:ext uri="{FF2B5EF4-FFF2-40B4-BE49-F238E27FC236}">
                <a16:creationId xmlns:a16="http://schemas.microsoft.com/office/drawing/2014/main" id="{095C72B4-36E5-4E00-93D5-2F21ED6C05DB}"/>
              </a:ext>
            </a:extLst>
          </p:cNvPr>
          <p:cNvSpPr>
            <a:spLocks noGrp="1"/>
          </p:cNvSpPr>
          <p:nvPr>
            <p:ph idx="1"/>
          </p:nvPr>
        </p:nvSpPr>
        <p:spPr>
          <a:xfrm>
            <a:off x="4069724" y="2057400"/>
            <a:ext cx="7431110" cy="3003997"/>
          </a:xfrm>
        </p:spPr>
        <p:txBody>
          <a:bodyPr>
            <a:normAutofit/>
          </a:bodyPr>
          <a:lstStyle/>
          <a:p>
            <a:pPr algn="just">
              <a:buFont typeface="Wingdings" panose="05000000000000000000" pitchFamily="2" charset="2"/>
              <a:buChar char="v"/>
            </a:pPr>
            <a:endParaRPr lang="en-US" sz="2000" dirty="0"/>
          </a:p>
          <a:p>
            <a:pPr algn="just">
              <a:buFont typeface="Wingdings" panose="05000000000000000000" pitchFamily="2" charset="2"/>
              <a:buChar char="v"/>
            </a:pPr>
            <a:r>
              <a:rPr lang="en-US" sz="2000" dirty="0"/>
              <a:t>Use decals on the bottom of bathtubs to prevent slips</a:t>
            </a:r>
          </a:p>
          <a:p>
            <a:pPr algn="just">
              <a:buFont typeface="Wingdings" panose="05000000000000000000" pitchFamily="2" charset="2"/>
              <a:buChar char="v"/>
            </a:pPr>
            <a:r>
              <a:rPr lang="en-US" sz="2000" dirty="0"/>
              <a:t>Use nonslip mats on the bathroom floor, and nonslip rugs </a:t>
            </a:r>
          </a:p>
          <a:p>
            <a:pPr algn="just">
              <a:buFont typeface="Wingdings" panose="05000000000000000000" pitchFamily="2" charset="2"/>
              <a:buChar char="v"/>
            </a:pPr>
            <a:r>
              <a:rPr lang="en-US" sz="2000" dirty="0"/>
              <a:t>Wipe up spilled water from the floor immediately </a:t>
            </a:r>
          </a:p>
          <a:p>
            <a:pPr algn="just">
              <a:buFont typeface="Wingdings" panose="05000000000000000000" pitchFamily="2" charset="2"/>
              <a:buChar char="v"/>
            </a:pPr>
            <a:r>
              <a:rPr lang="en-US" sz="2000" dirty="0"/>
              <a:t>Supervise children in the bathtub, always</a:t>
            </a:r>
          </a:p>
          <a:p>
            <a:pPr algn="just">
              <a:buFont typeface="Wingdings" panose="05000000000000000000" pitchFamily="2" charset="2"/>
              <a:buChar char="v"/>
            </a:pPr>
            <a:r>
              <a:rPr lang="en-US" sz="2000" dirty="0"/>
              <a:t>Teach children to be safe around wet, dark, and paved areas, especially in cold temperatures</a:t>
            </a:r>
          </a:p>
        </p:txBody>
      </p:sp>
      <p:pic>
        <p:nvPicPr>
          <p:cNvPr id="2052" name="Picture 4" descr="Amazon.com: Anti-slip Strips, Safety Anti Slip Shower Stickers, Bathtub Stickers  Non Slip , Anti Skid Treads Tape for Shower,Tub,Steps, Floor-Strength  Adhesive Grip Appliques for Baby,Senior,Adult 8*0.8In 24 pcs: Home &amp; Kitchen">
            <a:extLst>
              <a:ext uri="{FF2B5EF4-FFF2-40B4-BE49-F238E27FC236}">
                <a16:creationId xmlns:a16="http://schemas.microsoft.com/office/drawing/2014/main" id="{47809EED-AAF7-41CA-A7CF-F3AF654D92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98" b="-186"/>
          <a:stretch/>
        </p:blipFill>
        <p:spPr bwMode="auto">
          <a:xfrm>
            <a:off x="592428" y="1876693"/>
            <a:ext cx="3116687" cy="40133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B46BDD-4190-4246-8D12-CF47308584CD}"/>
              </a:ext>
            </a:extLst>
          </p:cNvPr>
          <p:cNvSpPr txBox="1"/>
          <p:nvPr/>
        </p:nvSpPr>
        <p:spPr>
          <a:xfrm>
            <a:off x="4069724" y="6437118"/>
            <a:ext cx="6948796" cy="461665"/>
          </a:xfrm>
          <a:prstGeom prst="rect">
            <a:avLst/>
          </a:prstGeom>
          <a:noFill/>
        </p:spPr>
        <p:txBody>
          <a:bodyPr wrap="square" rtlCol="0">
            <a:spAutoFit/>
          </a:bodyPr>
          <a:lstStyle/>
          <a:p>
            <a:r>
              <a:rPr lang="en-US" sz="1200" i="1" dirty="0"/>
              <a:t>Source: </a:t>
            </a:r>
            <a:r>
              <a:rPr lang="en-US" sz="1200" dirty="0">
                <a:hlinkClick r:id="rId4"/>
              </a:rPr>
              <a:t>https://pediatrics.aappublications.org/content/124/2/541.long</a:t>
            </a:r>
            <a:endParaRPr lang="en-US" sz="1200" dirty="0"/>
          </a:p>
          <a:p>
            <a:endParaRPr lang="en-US" sz="1200" i="1" dirty="0"/>
          </a:p>
        </p:txBody>
      </p:sp>
    </p:spTree>
    <p:extLst>
      <p:ext uri="{BB962C8B-B14F-4D97-AF65-F5344CB8AC3E}">
        <p14:creationId xmlns:p14="http://schemas.microsoft.com/office/powerpoint/2010/main" val="983703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F34D5D1-C14B-49C5-B053-3F278DD1FB9F}"/>
              </a:ext>
            </a:extLst>
          </p:cNvPr>
          <p:cNvSpPr>
            <a:spLocks noGrp="1"/>
          </p:cNvSpPr>
          <p:nvPr>
            <p:ph type="title"/>
          </p:nvPr>
        </p:nvSpPr>
        <p:spPr>
          <a:xfrm>
            <a:off x="441009" y="873457"/>
            <a:ext cx="3273042" cy="5222543"/>
          </a:xfrm>
        </p:spPr>
        <p:txBody>
          <a:bodyPr>
            <a:normAutofit/>
          </a:bodyPr>
          <a:lstStyle/>
          <a:p>
            <a:pPr algn="ctr"/>
            <a:r>
              <a:rPr lang="en-US" sz="5400" b="1" dirty="0">
                <a:solidFill>
                  <a:srgbClr val="FFFFFF"/>
                </a:solidFill>
              </a:rPr>
              <a:t>Falls </a:t>
            </a:r>
            <a:br>
              <a:rPr lang="en-US" sz="5400" b="1" dirty="0">
                <a:solidFill>
                  <a:srgbClr val="FFFFFF"/>
                </a:solidFill>
              </a:rPr>
            </a:br>
            <a:r>
              <a:rPr lang="en-US" sz="5400" b="1" dirty="0">
                <a:solidFill>
                  <a:srgbClr val="FFFFFF"/>
                </a:solidFill>
              </a:rPr>
              <a:t>on </a:t>
            </a:r>
            <a:br>
              <a:rPr lang="en-US" sz="5400" b="1" dirty="0">
                <a:solidFill>
                  <a:srgbClr val="FFFFFF"/>
                </a:solidFill>
              </a:rPr>
            </a:br>
            <a:r>
              <a:rPr lang="en-US" sz="5400" b="1" dirty="0">
                <a:solidFill>
                  <a:srgbClr val="FFFFFF"/>
                </a:solidFill>
              </a:rPr>
              <a:t>the</a:t>
            </a:r>
            <a:br>
              <a:rPr lang="en-US" sz="5400" b="1" dirty="0">
                <a:solidFill>
                  <a:srgbClr val="FFFFFF"/>
                </a:solidFill>
              </a:rPr>
            </a:br>
            <a:r>
              <a:rPr lang="en-US" sz="5400" b="1" dirty="0">
                <a:solidFill>
                  <a:srgbClr val="FFFFFF"/>
                </a:solidFill>
              </a:rPr>
              <a:t>Go</a:t>
            </a:r>
            <a:endParaRPr lang="en-US" sz="2800" b="1" dirty="0">
              <a:solidFill>
                <a:srgbClr val="FFFFFF"/>
              </a:solidFill>
            </a:endParaRPr>
          </a:p>
        </p:txBody>
      </p:sp>
      <p:sp>
        <p:nvSpPr>
          <p:cNvPr id="3" name="Content Placeholder 2">
            <a:extLst>
              <a:ext uri="{FF2B5EF4-FFF2-40B4-BE49-F238E27FC236}">
                <a16:creationId xmlns:a16="http://schemas.microsoft.com/office/drawing/2014/main" id="{28767CEB-7DE6-4B12-A573-16FA0084FFE9}"/>
              </a:ext>
            </a:extLst>
          </p:cNvPr>
          <p:cNvSpPr>
            <a:spLocks noGrp="1"/>
          </p:cNvSpPr>
          <p:nvPr>
            <p:ph idx="1"/>
          </p:nvPr>
        </p:nvSpPr>
        <p:spPr>
          <a:xfrm>
            <a:off x="4995081" y="873457"/>
            <a:ext cx="6020790" cy="5222543"/>
          </a:xfrm>
        </p:spPr>
        <p:txBody>
          <a:bodyPr anchor="ctr">
            <a:normAutofit/>
          </a:bodyPr>
          <a:lstStyle/>
          <a:p>
            <a:r>
              <a:rPr lang="en-US" sz="3600" dirty="0"/>
              <a:t>Playground</a:t>
            </a:r>
          </a:p>
          <a:p>
            <a:r>
              <a:rPr lang="en-US" sz="3600" dirty="0"/>
              <a:t>Shopping Carts</a:t>
            </a:r>
          </a:p>
          <a:p>
            <a:r>
              <a:rPr lang="en-US" sz="3600" dirty="0"/>
              <a:t>Escalators</a:t>
            </a:r>
          </a:p>
          <a:p>
            <a:r>
              <a:rPr lang="en-US" sz="3600" dirty="0"/>
              <a:t>Tricycles</a:t>
            </a:r>
          </a:p>
          <a:p>
            <a:endParaRPr lang="en-US" sz="2000" dirty="0"/>
          </a:p>
        </p:txBody>
      </p:sp>
    </p:spTree>
    <p:extLst>
      <p:ext uri="{BB962C8B-B14F-4D97-AF65-F5344CB8AC3E}">
        <p14:creationId xmlns:p14="http://schemas.microsoft.com/office/powerpoint/2010/main" val="4019421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F86E95-42D1-446F-9187-CFC01F7D9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ED96568-E9C1-4817-B581-F43A87DE8B4A}"/>
              </a:ext>
            </a:extLst>
          </p:cNvPr>
          <p:cNvSpPr>
            <a:spLocks noGrp="1"/>
          </p:cNvSpPr>
          <p:nvPr>
            <p:ph type="title"/>
          </p:nvPr>
        </p:nvSpPr>
        <p:spPr>
          <a:xfrm>
            <a:off x="1143000" y="609600"/>
            <a:ext cx="6693061" cy="922021"/>
          </a:xfrm>
        </p:spPr>
        <p:txBody>
          <a:bodyPr>
            <a:normAutofit/>
          </a:bodyPr>
          <a:lstStyle/>
          <a:p>
            <a:pPr algn="ctr"/>
            <a:r>
              <a:rPr lang="en-US" b="1" dirty="0">
                <a:solidFill>
                  <a:schemeClr val="bg1"/>
                </a:solidFill>
              </a:rPr>
              <a:t>Playground Falls</a:t>
            </a:r>
          </a:p>
        </p:txBody>
      </p:sp>
      <p:sp>
        <p:nvSpPr>
          <p:cNvPr id="3" name="Content Placeholder 2">
            <a:extLst>
              <a:ext uri="{FF2B5EF4-FFF2-40B4-BE49-F238E27FC236}">
                <a16:creationId xmlns:a16="http://schemas.microsoft.com/office/drawing/2014/main" id="{2BE2E51C-C177-48D4-B73E-D296B91D341B}"/>
              </a:ext>
            </a:extLst>
          </p:cNvPr>
          <p:cNvSpPr>
            <a:spLocks noGrp="1"/>
          </p:cNvSpPr>
          <p:nvPr>
            <p:ph idx="1"/>
          </p:nvPr>
        </p:nvSpPr>
        <p:spPr>
          <a:xfrm>
            <a:off x="1143000" y="1531621"/>
            <a:ext cx="6693061" cy="3548379"/>
          </a:xfrm>
        </p:spPr>
        <p:txBody>
          <a:bodyPr>
            <a:normAutofit/>
          </a:bodyPr>
          <a:lstStyle/>
          <a:p>
            <a:pPr marL="342900" indent="-342900">
              <a:buClr>
                <a:schemeClr val="bg1"/>
              </a:buClr>
              <a:buFont typeface="Wingdings" panose="05000000000000000000" pitchFamily="2" charset="2"/>
              <a:buChar char="v"/>
            </a:pPr>
            <a:r>
              <a:rPr lang="en-US" sz="1800" dirty="0">
                <a:solidFill>
                  <a:schemeClr val="bg1"/>
                </a:solidFill>
              </a:rPr>
              <a:t>Almost 80% of playground injuries are caused by falls</a:t>
            </a:r>
          </a:p>
          <a:p>
            <a:pPr marL="342900" indent="-342900">
              <a:buClr>
                <a:schemeClr val="bg1"/>
              </a:buClr>
              <a:buFont typeface="Wingdings" panose="05000000000000000000" pitchFamily="2" charset="2"/>
              <a:buChar char="v"/>
            </a:pPr>
            <a:r>
              <a:rPr lang="en-US" sz="1800" dirty="0">
                <a:solidFill>
                  <a:schemeClr val="bg1"/>
                </a:solidFill>
              </a:rPr>
              <a:t>Each year, nearly 200,000 children (ages 14 and under) are injured due to playground falls</a:t>
            </a:r>
            <a:endParaRPr lang="en-US" sz="1800" baseline="30000" dirty="0">
              <a:solidFill>
                <a:schemeClr val="bg1"/>
              </a:solidFill>
            </a:endParaRPr>
          </a:p>
          <a:p>
            <a:pPr marL="342900" indent="-342900">
              <a:buClr>
                <a:schemeClr val="bg1"/>
              </a:buClr>
              <a:buFont typeface="Wingdings" panose="05000000000000000000" pitchFamily="2" charset="2"/>
              <a:buChar char="v"/>
            </a:pPr>
            <a:r>
              <a:rPr lang="en-US" sz="1800" dirty="0">
                <a:solidFill>
                  <a:schemeClr val="bg1"/>
                </a:solidFill>
              </a:rPr>
              <a:t>Most severe playground-related injuries are due to falls</a:t>
            </a:r>
          </a:p>
          <a:p>
            <a:pPr marL="342900" indent="-342900">
              <a:buClr>
                <a:schemeClr val="bg1"/>
              </a:buClr>
              <a:buFont typeface="Wingdings" panose="05000000000000000000" pitchFamily="2" charset="2"/>
              <a:buChar char="v"/>
            </a:pPr>
            <a:r>
              <a:rPr lang="en-US" sz="1800" dirty="0">
                <a:solidFill>
                  <a:schemeClr val="bg1"/>
                </a:solidFill>
              </a:rPr>
              <a:t>More than 10% are treated for traumatic brain injury, including concussion</a:t>
            </a:r>
            <a:endParaRPr lang="en-US" sz="1800" baseline="30000" dirty="0">
              <a:solidFill>
                <a:schemeClr val="bg1"/>
              </a:solidFill>
            </a:endParaRPr>
          </a:p>
          <a:p>
            <a:pPr marL="342900" indent="-342900">
              <a:buClr>
                <a:schemeClr val="bg1"/>
              </a:buClr>
              <a:buFont typeface="Wingdings" panose="05000000000000000000" pitchFamily="2" charset="2"/>
              <a:buChar char="v"/>
            </a:pPr>
            <a:r>
              <a:rPr lang="en-US" sz="1800" dirty="0">
                <a:solidFill>
                  <a:schemeClr val="bg1"/>
                </a:solidFill>
              </a:rPr>
              <a:t>Over half of all playground-related injuries occur in children ages 5 to 9</a:t>
            </a:r>
            <a:endParaRPr lang="en-US" sz="1800" baseline="30000" dirty="0">
              <a:solidFill>
                <a:schemeClr val="bg1"/>
              </a:solidFill>
            </a:endParaRPr>
          </a:p>
          <a:p>
            <a:pPr marL="342900" indent="-342900">
              <a:buClr>
                <a:schemeClr val="bg1"/>
              </a:buClr>
              <a:buFont typeface="Wingdings" panose="05000000000000000000" pitchFamily="2" charset="2"/>
              <a:buChar char="v"/>
            </a:pPr>
            <a:r>
              <a:rPr lang="en-US" sz="1800" dirty="0">
                <a:solidFill>
                  <a:schemeClr val="bg1"/>
                </a:solidFill>
              </a:rPr>
              <a:t>Children ages 4 and under usually suffer injuries to the face and head while older children are more likely to injure arms or hands</a:t>
            </a:r>
            <a:endParaRPr lang="en-US" sz="1800" baseline="30000" dirty="0">
              <a:solidFill>
                <a:schemeClr val="bg1"/>
              </a:solidFill>
            </a:endParaRPr>
          </a:p>
        </p:txBody>
      </p:sp>
      <p:pic>
        <p:nvPicPr>
          <p:cNvPr id="4" name="Picture 3">
            <a:extLst>
              <a:ext uri="{FF2B5EF4-FFF2-40B4-BE49-F238E27FC236}">
                <a16:creationId xmlns:a16="http://schemas.microsoft.com/office/drawing/2014/main" id="{B3F1CD57-D7C1-4DBD-B39D-AE09E0A210DE}"/>
              </a:ext>
            </a:extLst>
          </p:cNvPr>
          <p:cNvPicPr>
            <a:picLocks noChangeAspect="1"/>
          </p:cNvPicPr>
          <p:nvPr/>
        </p:nvPicPr>
        <p:blipFill rotWithShape="1">
          <a:blip r:embed="rId3"/>
          <a:srcRect l="37002" r="19971" b="-1"/>
          <a:stretch/>
        </p:blipFill>
        <p:spPr>
          <a:xfrm>
            <a:off x="8301386" y="243840"/>
            <a:ext cx="3646837" cy="6377939"/>
          </a:xfrm>
          <a:prstGeom prst="rect">
            <a:avLst/>
          </a:prstGeom>
        </p:spPr>
      </p:pic>
      <p:sp>
        <p:nvSpPr>
          <p:cNvPr id="17" name="Rectangle 16">
            <a:extLst>
              <a:ext uri="{FF2B5EF4-FFF2-40B4-BE49-F238E27FC236}">
                <a16:creationId xmlns:a16="http://schemas.microsoft.com/office/drawing/2014/main" id="{A3BA6363-1B19-49E0-A5CE-CCB212D8E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316048B4-B45D-44FA-BE9C-3E05C2AEE1D7}"/>
              </a:ext>
            </a:extLst>
          </p:cNvPr>
          <p:cNvSpPr/>
          <p:nvPr/>
        </p:nvSpPr>
        <p:spPr>
          <a:xfrm>
            <a:off x="1226634" y="5179957"/>
            <a:ext cx="6609426" cy="128734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bg1"/>
                </a:solidFill>
              </a:rPr>
              <a:t>Sources:</a:t>
            </a:r>
          </a:p>
          <a:p>
            <a:r>
              <a:rPr lang="en-US" sz="1200" dirty="0">
                <a:hlinkClick r:id="rId4"/>
              </a:rPr>
              <a:t>https://www.healthychildren.org/English/safety-prevention/at-play/Pages/Safety-on-the-Playground.aspx</a:t>
            </a:r>
            <a:endParaRPr lang="en-US" sz="1200" dirty="0"/>
          </a:p>
          <a:p>
            <a:r>
              <a:rPr lang="en-US" sz="1200" dirty="0">
                <a:hlinkClick r:id="rId5"/>
              </a:rPr>
              <a:t>https://www.nsc.org/home-safety/safety-topics/child-safety/playgrounds</a:t>
            </a:r>
            <a:endParaRPr lang="en-US" sz="1200" dirty="0"/>
          </a:p>
          <a:p>
            <a:r>
              <a:rPr lang="en-US" sz="1200" dirty="0">
                <a:hlinkClick r:id="rId6"/>
              </a:rPr>
              <a:t>https://www.stanfordchildrens.org/en/topic/default?id=falls--injury-statistics-and-incidence-rates-90-P02974</a:t>
            </a:r>
            <a:endParaRPr lang="en-US" sz="1200" dirty="0"/>
          </a:p>
        </p:txBody>
      </p:sp>
    </p:spTree>
    <p:extLst>
      <p:ext uri="{BB962C8B-B14F-4D97-AF65-F5344CB8AC3E}">
        <p14:creationId xmlns:p14="http://schemas.microsoft.com/office/powerpoint/2010/main" val="399698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0F43F-64B8-441C-B8CC-7834209E5D4C}"/>
              </a:ext>
            </a:extLst>
          </p:cNvPr>
          <p:cNvSpPr>
            <a:spLocks noGrp="1"/>
          </p:cNvSpPr>
          <p:nvPr>
            <p:ph type="title"/>
          </p:nvPr>
        </p:nvSpPr>
        <p:spPr/>
        <p:txBody>
          <a:bodyPr/>
          <a:lstStyle/>
          <a:p>
            <a:pPr algn="ctr"/>
            <a:r>
              <a:rPr lang="en-US" b="1" dirty="0"/>
              <a:t>Playground Falls: </a:t>
            </a:r>
            <a:r>
              <a:rPr lang="en-US" i="1" dirty="0"/>
              <a:t>Prevention</a:t>
            </a:r>
          </a:p>
        </p:txBody>
      </p:sp>
      <p:pic>
        <p:nvPicPr>
          <p:cNvPr id="4" name="Picture 4" descr="To help keep children safe: Use playground equipment that is right for your child's age. Check that playgrounds have soft material under them such as wood chips, sand, or mulch. Make sure there are guardrails to help prevent falls. Look out for things in the play area that can trip your child, like tree stumps or rocks.">
            <a:extLst>
              <a:ext uri="{FF2B5EF4-FFF2-40B4-BE49-F238E27FC236}">
                <a16:creationId xmlns:a16="http://schemas.microsoft.com/office/drawing/2014/main" id="{232CC4A2-C7DC-452F-A0E8-67F3BDE603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99254" y="2149395"/>
            <a:ext cx="9363011" cy="37920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6AC56D-1A20-440F-8ACD-D631FD4C14B2}"/>
              </a:ext>
            </a:extLst>
          </p:cNvPr>
          <p:cNvSpPr txBox="1"/>
          <p:nvPr/>
        </p:nvSpPr>
        <p:spPr>
          <a:xfrm>
            <a:off x="3037267" y="6482210"/>
            <a:ext cx="6117465" cy="461665"/>
          </a:xfrm>
          <a:prstGeom prst="rect">
            <a:avLst/>
          </a:prstGeom>
          <a:noFill/>
        </p:spPr>
        <p:txBody>
          <a:bodyPr wrap="square" rtlCol="0">
            <a:spAutoFit/>
          </a:bodyPr>
          <a:lstStyle/>
          <a:p>
            <a:pPr algn="ctr"/>
            <a:r>
              <a:rPr lang="en-US" sz="1200" i="1" dirty="0"/>
              <a:t>Source: </a:t>
            </a:r>
            <a:r>
              <a:rPr lang="en-US" sz="1200" dirty="0"/>
              <a:t>https://www.cdc.gov/headsup/parents/index.html</a:t>
            </a:r>
          </a:p>
          <a:p>
            <a:pPr algn="ctr"/>
            <a:endParaRPr lang="en-US" sz="1200" i="1" dirty="0"/>
          </a:p>
        </p:txBody>
      </p:sp>
    </p:spTree>
    <p:extLst>
      <p:ext uri="{BB962C8B-B14F-4D97-AF65-F5344CB8AC3E}">
        <p14:creationId xmlns:p14="http://schemas.microsoft.com/office/powerpoint/2010/main" val="2798422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ABE273-A57A-4523-99C5-F4D7F4511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A15CF5-392D-404A-8095-DD2085F2F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79302A2-2174-40D3-AA0D-3C941BE2F810}"/>
              </a:ext>
            </a:extLst>
          </p:cNvPr>
          <p:cNvSpPr>
            <a:spLocks noGrp="1"/>
          </p:cNvSpPr>
          <p:nvPr>
            <p:ph type="title"/>
          </p:nvPr>
        </p:nvSpPr>
        <p:spPr>
          <a:xfrm>
            <a:off x="5357611" y="373378"/>
            <a:ext cx="6076736" cy="1275117"/>
          </a:xfrm>
        </p:spPr>
        <p:txBody>
          <a:bodyPr>
            <a:normAutofit/>
          </a:bodyPr>
          <a:lstStyle/>
          <a:p>
            <a:r>
              <a:rPr lang="en-US" sz="3200" b="1" dirty="0">
                <a:solidFill>
                  <a:srgbClr val="FFFFFF"/>
                </a:solidFill>
              </a:rPr>
              <a:t>Shopping Cart, Escalator, &amp; Tricycle Falls</a:t>
            </a:r>
          </a:p>
        </p:txBody>
      </p:sp>
      <p:cxnSp>
        <p:nvCxnSpPr>
          <p:cNvPr id="12" name="Straight Connector 11">
            <a:extLst>
              <a:ext uri="{FF2B5EF4-FFF2-40B4-BE49-F238E27FC236}">
                <a16:creationId xmlns:a16="http://schemas.microsoft.com/office/drawing/2014/main" id="{3D0F74E7-7AA9-4171-BCD1-C325B7632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53842" y="2054826"/>
            <a:ext cx="0" cy="27432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2F4DB67-D3EF-4C37-9061-E14CE614E0DB}"/>
              </a:ext>
            </a:extLst>
          </p:cNvPr>
          <p:cNvSpPr>
            <a:spLocks noGrp="1"/>
          </p:cNvSpPr>
          <p:nvPr>
            <p:ph idx="1"/>
          </p:nvPr>
        </p:nvSpPr>
        <p:spPr>
          <a:xfrm>
            <a:off x="5075318" y="1778032"/>
            <a:ext cx="6359029" cy="4317967"/>
          </a:xfrm>
        </p:spPr>
        <p:txBody>
          <a:bodyPr anchor="ctr">
            <a:normAutofit/>
          </a:bodyPr>
          <a:lstStyle/>
          <a:p>
            <a:pPr>
              <a:buClr>
                <a:schemeClr val="tx1"/>
              </a:buClr>
              <a:buFont typeface="Wingdings" panose="05000000000000000000" pitchFamily="2" charset="2"/>
              <a:buChar char="v"/>
            </a:pPr>
            <a:r>
              <a:rPr lang="en-US" sz="2000" dirty="0">
                <a:solidFill>
                  <a:srgbClr val="FFFFFF"/>
                </a:solidFill>
              </a:rPr>
              <a:t>Everyday, 66 children are treated for shopping cart injuries, </a:t>
            </a:r>
          </a:p>
          <a:p>
            <a:pPr>
              <a:buClr>
                <a:schemeClr val="tx1"/>
              </a:buClr>
              <a:buFont typeface="Wingdings" panose="05000000000000000000" pitchFamily="2" charset="2"/>
              <a:buChar char="v"/>
            </a:pPr>
            <a:r>
              <a:rPr lang="en-US" sz="2000" dirty="0">
                <a:solidFill>
                  <a:srgbClr val="FFFFFF"/>
                </a:solidFill>
              </a:rPr>
              <a:t>Since 2007, the CPSC reported 11,000 injuries on escalators, mostly from falls</a:t>
            </a:r>
          </a:p>
          <a:p>
            <a:pPr>
              <a:buClr>
                <a:schemeClr val="tx1"/>
              </a:buClr>
              <a:buFont typeface="Wingdings" panose="05000000000000000000" pitchFamily="2" charset="2"/>
              <a:buChar char="v"/>
            </a:pPr>
            <a:r>
              <a:rPr lang="en-US" sz="2000" dirty="0">
                <a:solidFill>
                  <a:srgbClr val="FFFFFF"/>
                </a:solidFill>
              </a:rPr>
              <a:t>Most emergency room tricycle-related injuries were from falls</a:t>
            </a:r>
          </a:p>
          <a:p>
            <a:pPr>
              <a:buClr>
                <a:schemeClr val="tx1"/>
              </a:buClr>
              <a:buFont typeface="Wingdings" panose="05000000000000000000" pitchFamily="2" charset="2"/>
              <a:buChar char="v"/>
            </a:pPr>
            <a:r>
              <a:rPr lang="en-US" sz="2000" dirty="0">
                <a:solidFill>
                  <a:srgbClr val="FFFFFF"/>
                </a:solidFill>
              </a:rPr>
              <a:t>Most tricycle-related deaths occur when children fall into swimming pools</a:t>
            </a:r>
          </a:p>
          <a:p>
            <a:pPr marL="45720" indent="0">
              <a:buClr>
                <a:schemeClr val="tx1"/>
              </a:buClr>
              <a:buNone/>
            </a:pPr>
            <a:endParaRPr lang="en-US" sz="2000" dirty="0">
              <a:solidFill>
                <a:srgbClr val="FFFFFF"/>
              </a:solidFill>
            </a:endParaRPr>
          </a:p>
        </p:txBody>
      </p:sp>
      <p:pic>
        <p:nvPicPr>
          <p:cNvPr id="13" name="Picture 12">
            <a:extLst>
              <a:ext uri="{FF2B5EF4-FFF2-40B4-BE49-F238E27FC236}">
                <a16:creationId xmlns:a16="http://schemas.microsoft.com/office/drawing/2014/main" id="{5C810348-116B-473C-9540-EC79861B9FEF}"/>
              </a:ext>
            </a:extLst>
          </p:cNvPr>
          <p:cNvPicPr>
            <a:picLocks noChangeAspect="1"/>
          </p:cNvPicPr>
          <p:nvPr/>
        </p:nvPicPr>
        <p:blipFill rotWithShape="1">
          <a:blip r:embed="rId3"/>
          <a:srcRect l="66276" r="1610" b="67648"/>
          <a:stretch/>
        </p:blipFill>
        <p:spPr>
          <a:xfrm>
            <a:off x="757653" y="1778032"/>
            <a:ext cx="3296992" cy="33214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AAB4A0E0-2704-4EF0-9E9A-47408B3589B3}"/>
              </a:ext>
            </a:extLst>
          </p:cNvPr>
          <p:cNvSpPr/>
          <p:nvPr/>
        </p:nvSpPr>
        <p:spPr>
          <a:xfrm>
            <a:off x="757657" y="5343286"/>
            <a:ext cx="10676690" cy="114133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t>Sources:</a:t>
            </a:r>
          </a:p>
          <a:p>
            <a:r>
              <a:rPr lang="en-US" sz="1200" dirty="0">
                <a:hlinkClick r:id="rId4"/>
              </a:rPr>
              <a:t>https://webcache.googleusercontent.com/search?q=cache:U9mXLjjNV0AJ:https://www.nationwidechildrens.org/research/areas-of-research/center-for-injury-research-and-policy/injury-topics/home-safety/shopping-cart-safety+&amp;cd=2&amp;hl=en&amp;ct=clnk&amp;gl=us</a:t>
            </a:r>
            <a:endParaRPr lang="en-US" sz="1200" dirty="0"/>
          </a:p>
          <a:p>
            <a:r>
              <a:rPr lang="en-US" sz="1200" dirty="0">
                <a:hlinkClick r:id="rId5"/>
              </a:rPr>
              <a:t>https://www.verywellfamily.com/elevator-and-escalator-hazards-2633667</a:t>
            </a:r>
            <a:endParaRPr lang="en-US" sz="1200" dirty="0"/>
          </a:p>
          <a:p>
            <a:r>
              <a:rPr lang="en-US" sz="1200" dirty="0">
                <a:hlinkClick r:id="rId6"/>
              </a:rPr>
              <a:t>https://pediatrics.aappublications.org/content/136/4/658</a:t>
            </a:r>
            <a:endParaRPr lang="en-US" sz="1200" dirty="0"/>
          </a:p>
          <a:p>
            <a:r>
              <a:rPr lang="en-US" sz="1200" dirty="0">
                <a:hlinkClick r:id="rId7"/>
              </a:rPr>
              <a:t>https://www.scientificamerican.com/article/most-tricycle-deaths-happen-when-children-fall-into-swimming-pools/</a:t>
            </a:r>
            <a:endParaRPr lang="en-US" sz="1200" dirty="0"/>
          </a:p>
        </p:txBody>
      </p:sp>
    </p:spTree>
    <p:extLst>
      <p:ext uri="{BB962C8B-B14F-4D97-AF65-F5344CB8AC3E}">
        <p14:creationId xmlns:p14="http://schemas.microsoft.com/office/powerpoint/2010/main" val="19367916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64539A6-D796-4426-AD4C-E291BE75BDA9}"/>
              </a:ext>
            </a:extLst>
          </p:cNvPr>
          <p:cNvSpPr>
            <a:spLocks noGrp="1"/>
          </p:cNvSpPr>
          <p:nvPr>
            <p:ph type="title"/>
          </p:nvPr>
        </p:nvSpPr>
        <p:spPr>
          <a:xfrm>
            <a:off x="1143000" y="609600"/>
            <a:ext cx="9875520" cy="1356360"/>
          </a:xfrm>
        </p:spPr>
        <p:txBody>
          <a:bodyPr>
            <a:normAutofit/>
          </a:bodyPr>
          <a:lstStyle/>
          <a:p>
            <a:pPr algn="ctr"/>
            <a:r>
              <a:rPr lang="en-US" dirty="0">
                <a:solidFill>
                  <a:srgbClr val="FFFFFF"/>
                </a:solidFill>
              </a:rPr>
              <a:t>Safe Beginnings is brought to you by:</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BA6DD2-5BED-4F27-8936-07C60F897C98}"/>
              </a:ext>
            </a:extLst>
          </p:cNvPr>
          <p:cNvSpPr>
            <a:spLocks noGrp="1"/>
          </p:cNvSpPr>
          <p:nvPr>
            <p:ph idx="1"/>
          </p:nvPr>
        </p:nvSpPr>
        <p:spPr>
          <a:xfrm>
            <a:off x="1143000" y="2852530"/>
            <a:ext cx="9872871" cy="885133"/>
          </a:xfrm>
        </p:spPr>
        <p:txBody>
          <a:bodyPr>
            <a:normAutofit/>
          </a:bodyPr>
          <a:lstStyle/>
          <a:p>
            <a:pPr marL="45720" indent="0" algn="ctr">
              <a:buNone/>
            </a:pPr>
            <a:r>
              <a:rPr lang="en-US" sz="2800" b="1" dirty="0"/>
              <a:t>Innovative Partnerships Program: Sierra-Sacramento Region</a:t>
            </a:r>
          </a:p>
          <a:p>
            <a:pPr marL="274320" lvl="1" indent="0" algn="ctr">
              <a:buNone/>
            </a:pPr>
            <a:r>
              <a:rPr lang="en-US" i="1" dirty="0"/>
              <a:t>A 14-County Collaborative of Child Abuse Prevention Councils</a:t>
            </a:r>
          </a:p>
          <a:p>
            <a:endParaRPr lang="en-US" dirty="0">
              <a:solidFill>
                <a:schemeClr val="tx1"/>
              </a:solidFill>
            </a:endParaRPr>
          </a:p>
        </p:txBody>
      </p:sp>
      <p:pic>
        <p:nvPicPr>
          <p:cNvPr id="7" name="Picture 6" descr="A picture containing green, food, table, room&#10;&#10;Description automatically generated">
            <a:extLst>
              <a:ext uri="{FF2B5EF4-FFF2-40B4-BE49-F238E27FC236}">
                <a16:creationId xmlns:a16="http://schemas.microsoft.com/office/drawing/2014/main" id="{278DF4B4-78F6-46D0-BF8A-3DD666ED8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9721" y="5562838"/>
            <a:ext cx="1441784" cy="863441"/>
          </a:xfrm>
          <a:prstGeom prst="rect">
            <a:avLst/>
          </a:prstGeom>
        </p:spPr>
      </p:pic>
      <p:sp>
        <p:nvSpPr>
          <p:cNvPr id="4" name="TextBox 3">
            <a:extLst>
              <a:ext uri="{FF2B5EF4-FFF2-40B4-BE49-F238E27FC236}">
                <a16:creationId xmlns:a16="http://schemas.microsoft.com/office/drawing/2014/main" id="{236AA1C1-FCCC-4230-9C14-2A4EACC95A36}"/>
              </a:ext>
            </a:extLst>
          </p:cNvPr>
          <p:cNvSpPr txBox="1"/>
          <p:nvPr/>
        </p:nvSpPr>
        <p:spPr>
          <a:xfrm>
            <a:off x="1535313" y="3737663"/>
            <a:ext cx="9088244" cy="1754326"/>
          </a:xfrm>
          <a:prstGeom prst="rect">
            <a:avLst/>
          </a:prstGeom>
          <a:noFill/>
        </p:spPr>
        <p:txBody>
          <a:bodyPr wrap="square" rtlCol="0">
            <a:spAutoFit/>
          </a:bodyPr>
          <a:lstStyle/>
          <a:p>
            <a:pPr algn="ctr"/>
            <a:r>
              <a:rPr lang="en-US" u="sng" dirty="0"/>
              <a:t>In Partnership with:</a:t>
            </a:r>
            <a:endParaRPr lang="en-US" dirty="0"/>
          </a:p>
          <a:p>
            <a:pPr algn="ctr"/>
            <a:r>
              <a:rPr lang="en-US" dirty="0"/>
              <a:t>The Office of Child Abuse Prevention</a:t>
            </a:r>
          </a:p>
          <a:p>
            <a:pPr algn="ctr"/>
            <a:r>
              <a:rPr lang="en-US" dirty="0"/>
              <a:t>The Child Abuse Prevention Council of Sacramento</a:t>
            </a:r>
          </a:p>
          <a:p>
            <a:pPr algn="ctr"/>
            <a:endParaRPr lang="en-US" dirty="0"/>
          </a:p>
          <a:p>
            <a:pPr algn="ctr"/>
            <a:r>
              <a:rPr lang="en-US" i="1" dirty="0"/>
              <a:t>Funded, in part, by California Department of Public Health Kids’ Plates Program</a:t>
            </a:r>
            <a:endParaRPr lang="en-US" dirty="0"/>
          </a:p>
          <a:p>
            <a:endParaRPr lang="en-US" dirty="0"/>
          </a:p>
        </p:txBody>
      </p:sp>
      <p:pic>
        <p:nvPicPr>
          <p:cNvPr id="11" name="Picture 10">
            <a:extLst>
              <a:ext uri="{FF2B5EF4-FFF2-40B4-BE49-F238E27FC236}">
                <a16:creationId xmlns:a16="http://schemas.microsoft.com/office/drawing/2014/main" id="{D7AAAE3A-56FA-4B1A-85B2-A83B80B34A0A}"/>
              </a:ext>
            </a:extLst>
          </p:cNvPr>
          <p:cNvPicPr>
            <a:picLocks noChangeAspect="1"/>
          </p:cNvPicPr>
          <p:nvPr/>
        </p:nvPicPr>
        <p:blipFill>
          <a:blip r:embed="rId3"/>
          <a:stretch>
            <a:fillRect/>
          </a:stretch>
        </p:blipFill>
        <p:spPr>
          <a:xfrm>
            <a:off x="9948472" y="5420816"/>
            <a:ext cx="675085" cy="1065367"/>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B5F3B64-EF6B-40F2-89CA-B2F8F9672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312" y="5390019"/>
            <a:ext cx="1617483" cy="1198135"/>
          </a:xfrm>
          <a:prstGeom prst="rect">
            <a:avLst/>
          </a:prstGeom>
        </p:spPr>
      </p:pic>
    </p:spTree>
    <p:extLst>
      <p:ext uri="{BB962C8B-B14F-4D97-AF65-F5344CB8AC3E}">
        <p14:creationId xmlns:p14="http://schemas.microsoft.com/office/powerpoint/2010/main" val="236642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A381-42F4-49C6-AD77-50E7289F632A}"/>
              </a:ext>
            </a:extLst>
          </p:cNvPr>
          <p:cNvSpPr>
            <a:spLocks noGrp="1"/>
          </p:cNvSpPr>
          <p:nvPr>
            <p:ph type="title"/>
          </p:nvPr>
        </p:nvSpPr>
        <p:spPr>
          <a:xfrm>
            <a:off x="1158240" y="214054"/>
            <a:ext cx="9875520" cy="1024643"/>
          </a:xfrm>
        </p:spPr>
        <p:txBody>
          <a:bodyPr>
            <a:normAutofit/>
          </a:bodyPr>
          <a:lstStyle/>
          <a:p>
            <a:pPr algn="ctr"/>
            <a:r>
              <a:rPr lang="en-US" sz="3200" b="1" dirty="0"/>
              <a:t>Shopping Cart, Escalator, &amp; Tricycle Falls: </a:t>
            </a:r>
            <a:r>
              <a:rPr lang="en-US" sz="3200" i="1" dirty="0"/>
              <a:t>Prevention</a:t>
            </a:r>
          </a:p>
        </p:txBody>
      </p:sp>
      <p:pic>
        <p:nvPicPr>
          <p:cNvPr id="4" name="Content Placeholder 4" descr="A close up of a map&#10;&#10;Description automatically generated">
            <a:extLst>
              <a:ext uri="{FF2B5EF4-FFF2-40B4-BE49-F238E27FC236}">
                <a16:creationId xmlns:a16="http://schemas.microsoft.com/office/drawing/2014/main" id="{29E15944-539F-4978-96D6-2DE6DEA83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047" y="1423363"/>
            <a:ext cx="2981370" cy="2298140"/>
          </a:xfrm>
          <a:prstGeom prst="rect">
            <a:avLst/>
          </a:prstGeom>
        </p:spPr>
      </p:pic>
      <p:pic>
        <p:nvPicPr>
          <p:cNvPr id="5" name="Picture 4" descr="A close up of a map&#10;&#10;Description automatically generated">
            <a:extLst>
              <a:ext uri="{FF2B5EF4-FFF2-40B4-BE49-F238E27FC236}">
                <a16:creationId xmlns:a16="http://schemas.microsoft.com/office/drawing/2014/main" id="{9BD7C504-8EEA-42C9-BAEA-80160C75B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1263" y="1423363"/>
            <a:ext cx="2981371" cy="2298140"/>
          </a:xfrm>
          <a:prstGeom prst="rect">
            <a:avLst/>
          </a:prstGeom>
        </p:spPr>
      </p:pic>
      <p:pic>
        <p:nvPicPr>
          <p:cNvPr id="6" name="Picture 2" descr="New Warnings on Shopping Carts Aimed to Improve Shopping Cart ...">
            <a:extLst>
              <a:ext uri="{FF2B5EF4-FFF2-40B4-BE49-F238E27FC236}">
                <a16:creationId xmlns:a16="http://schemas.microsoft.com/office/drawing/2014/main" id="{65E0A5B1-26AC-468F-B8C8-2FA1850F0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747" y="2277229"/>
            <a:ext cx="4400877" cy="23585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3F87E3-3D3F-4A10-8E8F-BAAA5173FBEE}"/>
              </a:ext>
            </a:extLst>
          </p:cNvPr>
          <p:cNvSpPr txBox="1"/>
          <p:nvPr/>
        </p:nvSpPr>
        <p:spPr>
          <a:xfrm>
            <a:off x="7110916" y="3902659"/>
            <a:ext cx="2527001" cy="923330"/>
          </a:xfrm>
          <a:prstGeom prst="rect">
            <a:avLst/>
          </a:prstGeom>
          <a:noFill/>
        </p:spPr>
        <p:txBody>
          <a:bodyPr wrap="square" rtlCol="0">
            <a:spAutoFit/>
          </a:bodyPr>
          <a:lstStyle/>
          <a:p>
            <a:pPr algn="ctr"/>
            <a:r>
              <a:rPr lang="en-US" i="1" dirty="0"/>
              <a:t>Use stable tricycles that are low to the ground and wear a helmet</a:t>
            </a:r>
          </a:p>
        </p:txBody>
      </p:sp>
      <p:sp>
        <p:nvSpPr>
          <p:cNvPr id="8" name="TextBox 7">
            <a:extLst>
              <a:ext uri="{FF2B5EF4-FFF2-40B4-BE49-F238E27FC236}">
                <a16:creationId xmlns:a16="http://schemas.microsoft.com/office/drawing/2014/main" id="{0BB4706E-5445-4017-89AF-CF0C25C7CA32}"/>
              </a:ext>
            </a:extLst>
          </p:cNvPr>
          <p:cNvSpPr txBox="1"/>
          <p:nvPr/>
        </p:nvSpPr>
        <p:spPr>
          <a:xfrm>
            <a:off x="1683999" y="1076900"/>
            <a:ext cx="2380417" cy="1200329"/>
          </a:xfrm>
          <a:prstGeom prst="rect">
            <a:avLst/>
          </a:prstGeom>
          <a:noFill/>
        </p:spPr>
        <p:txBody>
          <a:bodyPr wrap="square" rtlCol="0">
            <a:spAutoFit/>
          </a:bodyPr>
          <a:lstStyle/>
          <a:p>
            <a:pPr lvl="1" algn="ctr"/>
            <a:r>
              <a:rPr lang="en-US" i="1" dirty="0"/>
              <a:t>Use a harness or safety belt when your child is in a shopping cart</a:t>
            </a:r>
          </a:p>
        </p:txBody>
      </p:sp>
      <p:sp>
        <p:nvSpPr>
          <p:cNvPr id="10" name="Rectangle 9">
            <a:extLst>
              <a:ext uri="{FF2B5EF4-FFF2-40B4-BE49-F238E27FC236}">
                <a16:creationId xmlns:a16="http://schemas.microsoft.com/office/drawing/2014/main" id="{8BF7DA77-F313-478F-AA9C-DF3AAB1EE914}"/>
              </a:ext>
            </a:extLst>
          </p:cNvPr>
          <p:cNvSpPr/>
          <p:nvPr/>
        </p:nvSpPr>
        <p:spPr>
          <a:xfrm>
            <a:off x="853747" y="5430644"/>
            <a:ext cx="10778887" cy="121330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200" i="1" dirty="0"/>
              <a:t>Sources:</a:t>
            </a:r>
          </a:p>
          <a:p>
            <a:r>
              <a:rPr lang="en-US" sz="1200" dirty="0">
                <a:hlinkClick r:id="rId6"/>
              </a:rPr>
              <a:t>https://webcache.googleusercontent.com/search?q=cache:U9mXLjjNV0AJ:https://www.nationwidechildrens.org/research/areas-of-research/center-for-injury-research-and-policy/injury-topics/home-safety/shopping-cart-safety+&amp;cd=2&amp;hl=en&amp;ct=clnk&amp;gl=us</a:t>
            </a:r>
            <a:endParaRPr lang="en-US" sz="1200" dirty="0"/>
          </a:p>
          <a:p>
            <a:r>
              <a:rPr lang="en-US" sz="1200" dirty="0">
                <a:hlinkClick r:id="rId7"/>
              </a:rPr>
              <a:t>https://www.verywellfamily.com/elevator-and-escalator-hazards-2633667</a:t>
            </a:r>
            <a:endParaRPr lang="en-US" sz="1200" dirty="0"/>
          </a:p>
          <a:p>
            <a:r>
              <a:rPr lang="en-US" sz="1200" dirty="0">
                <a:hlinkClick r:id="rId8"/>
              </a:rPr>
              <a:t>https://pediatrics.aappublications.org/content/136/4/658</a:t>
            </a:r>
            <a:endParaRPr lang="en-US" sz="1200" dirty="0"/>
          </a:p>
          <a:p>
            <a:r>
              <a:rPr lang="en-US" sz="1200" dirty="0">
                <a:hlinkClick r:id="rId9"/>
              </a:rPr>
              <a:t>https://www.scientificamerican.com/article/most-tricycle-deaths-happen-when-children-fall-into-swimming-pools/</a:t>
            </a:r>
            <a:endParaRPr lang="en-US" sz="1200" dirty="0"/>
          </a:p>
        </p:txBody>
      </p:sp>
    </p:spTree>
    <p:extLst>
      <p:ext uri="{BB962C8B-B14F-4D97-AF65-F5344CB8AC3E}">
        <p14:creationId xmlns:p14="http://schemas.microsoft.com/office/powerpoint/2010/main" val="438065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ABE273-A57A-4523-99C5-F4D7F4511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A15CF5-392D-404A-8095-DD2085F2F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580D6C-07C6-4B81-85C2-81FAF331C6DB}"/>
              </a:ext>
            </a:extLst>
          </p:cNvPr>
          <p:cNvSpPr>
            <a:spLocks noGrp="1"/>
          </p:cNvSpPr>
          <p:nvPr>
            <p:ph type="title"/>
          </p:nvPr>
        </p:nvSpPr>
        <p:spPr>
          <a:xfrm>
            <a:off x="661855" y="696686"/>
            <a:ext cx="3570511" cy="5399314"/>
          </a:xfrm>
        </p:spPr>
        <p:txBody>
          <a:bodyPr>
            <a:normAutofit/>
          </a:bodyPr>
          <a:lstStyle/>
          <a:p>
            <a:pPr algn="ctr"/>
            <a:r>
              <a:rPr lang="en-US" b="1" dirty="0">
                <a:solidFill>
                  <a:srgbClr val="FFFFFF"/>
                </a:solidFill>
              </a:rPr>
              <a:t>When </a:t>
            </a:r>
            <a:br>
              <a:rPr lang="en-US" b="1" dirty="0">
                <a:solidFill>
                  <a:srgbClr val="FFFFFF"/>
                </a:solidFill>
              </a:rPr>
            </a:br>
            <a:r>
              <a:rPr lang="en-US" b="1" dirty="0">
                <a:solidFill>
                  <a:srgbClr val="FFFFFF"/>
                </a:solidFill>
              </a:rPr>
              <a:t>Your </a:t>
            </a:r>
            <a:br>
              <a:rPr lang="en-US" b="1" dirty="0">
                <a:solidFill>
                  <a:srgbClr val="FFFFFF"/>
                </a:solidFill>
              </a:rPr>
            </a:br>
            <a:r>
              <a:rPr lang="en-US" b="1" dirty="0">
                <a:solidFill>
                  <a:srgbClr val="FFFFFF"/>
                </a:solidFill>
              </a:rPr>
              <a:t>Child </a:t>
            </a:r>
            <a:br>
              <a:rPr lang="en-US" b="1" dirty="0">
                <a:solidFill>
                  <a:srgbClr val="FFFFFF"/>
                </a:solidFill>
              </a:rPr>
            </a:br>
            <a:r>
              <a:rPr lang="en-US" b="1" dirty="0">
                <a:solidFill>
                  <a:srgbClr val="FFFFFF"/>
                </a:solidFill>
              </a:rPr>
              <a:t>Falls</a:t>
            </a:r>
          </a:p>
        </p:txBody>
      </p:sp>
      <p:cxnSp>
        <p:nvCxnSpPr>
          <p:cNvPr id="12" name="Straight Connector 11">
            <a:extLst>
              <a:ext uri="{FF2B5EF4-FFF2-40B4-BE49-F238E27FC236}">
                <a16:creationId xmlns:a16="http://schemas.microsoft.com/office/drawing/2014/main" id="{3D0F74E7-7AA9-4171-BCD1-C325B7632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53842" y="2054826"/>
            <a:ext cx="0" cy="27432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F85573-3659-439F-B998-68A17D664CAA}"/>
              </a:ext>
            </a:extLst>
          </p:cNvPr>
          <p:cNvSpPr>
            <a:spLocks noGrp="1"/>
          </p:cNvSpPr>
          <p:nvPr>
            <p:ph idx="1"/>
          </p:nvPr>
        </p:nvSpPr>
        <p:spPr>
          <a:xfrm>
            <a:off x="5125297" y="502276"/>
            <a:ext cx="6359029" cy="5950038"/>
          </a:xfrm>
        </p:spPr>
        <p:txBody>
          <a:bodyPr anchor="ctr">
            <a:normAutofit fontScale="92500" lnSpcReduction="20000"/>
          </a:bodyPr>
          <a:lstStyle/>
          <a:p>
            <a:pPr marL="45720" indent="0">
              <a:buClr>
                <a:schemeClr val="tx1"/>
              </a:buClr>
              <a:buNone/>
            </a:pPr>
            <a:r>
              <a:rPr lang="en-US" sz="2000" b="1" u="sng" dirty="0">
                <a:solidFill>
                  <a:srgbClr val="FFFFFF"/>
                </a:solidFill>
              </a:rPr>
              <a:t>Signs of Serious Injury that Require Medical Attention:</a:t>
            </a:r>
          </a:p>
          <a:p>
            <a:pPr>
              <a:buClr>
                <a:schemeClr val="tx1"/>
              </a:buClr>
              <a:buFont typeface="Wingdings" panose="05000000000000000000" pitchFamily="2" charset="2"/>
              <a:buChar char="v"/>
            </a:pPr>
            <a:r>
              <a:rPr lang="en-US" sz="1600" dirty="0">
                <a:solidFill>
                  <a:srgbClr val="FFFFFF"/>
                </a:solidFill>
              </a:rPr>
              <a:t>Loss of consciousness</a:t>
            </a:r>
          </a:p>
          <a:p>
            <a:pPr>
              <a:buClr>
                <a:schemeClr val="tx1"/>
              </a:buClr>
              <a:buFont typeface="Wingdings" panose="05000000000000000000" pitchFamily="2" charset="2"/>
              <a:buChar char="v"/>
            </a:pPr>
            <a:r>
              <a:rPr lang="en-US" sz="1600" dirty="0">
                <a:solidFill>
                  <a:srgbClr val="FFFFFF"/>
                </a:solidFill>
              </a:rPr>
              <a:t>Prolonged dazedness</a:t>
            </a:r>
          </a:p>
          <a:p>
            <a:pPr>
              <a:buClr>
                <a:schemeClr val="tx1"/>
              </a:buClr>
              <a:buFont typeface="Wingdings" panose="05000000000000000000" pitchFamily="2" charset="2"/>
              <a:buChar char="v"/>
            </a:pPr>
            <a:r>
              <a:rPr lang="en-US" sz="1600" dirty="0">
                <a:solidFill>
                  <a:srgbClr val="FFFFFF"/>
                </a:solidFill>
              </a:rPr>
              <a:t>Broken bones, bruising, favoring an arm or leg, or not walking</a:t>
            </a:r>
          </a:p>
          <a:p>
            <a:pPr>
              <a:buClr>
                <a:schemeClr val="tx1"/>
              </a:buClr>
              <a:buFont typeface="Wingdings" panose="05000000000000000000" pitchFamily="2" charset="2"/>
              <a:buChar char="v"/>
            </a:pPr>
            <a:r>
              <a:rPr lang="en-US" sz="1600" dirty="0">
                <a:solidFill>
                  <a:srgbClr val="FFFFFF"/>
                </a:solidFill>
              </a:rPr>
              <a:t>Acting abnormally</a:t>
            </a:r>
          </a:p>
          <a:p>
            <a:pPr>
              <a:buClr>
                <a:schemeClr val="tx1"/>
              </a:buClr>
              <a:buFont typeface="Wingdings" panose="05000000000000000000" pitchFamily="2" charset="2"/>
              <a:buChar char="v"/>
            </a:pPr>
            <a:endParaRPr lang="en-US" sz="1600" dirty="0">
              <a:solidFill>
                <a:srgbClr val="FFFFFF"/>
              </a:solidFill>
            </a:endParaRPr>
          </a:p>
          <a:p>
            <a:pPr marL="45720" indent="0">
              <a:buClr>
                <a:schemeClr val="tx1"/>
              </a:buClr>
              <a:buNone/>
            </a:pPr>
            <a:r>
              <a:rPr lang="en-US" sz="2000" b="1" u="sng" dirty="0">
                <a:solidFill>
                  <a:srgbClr val="FFFFFF"/>
                </a:solidFill>
              </a:rPr>
              <a:t>Symptoms to Monitor:</a:t>
            </a:r>
          </a:p>
          <a:p>
            <a:pPr marL="45720" indent="0">
              <a:buClr>
                <a:schemeClr val="tx1"/>
              </a:buClr>
              <a:buNone/>
            </a:pPr>
            <a:r>
              <a:rPr lang="en-US" sz="1600" dirty="0">
                <a:solidFill>
                  <a:srgbClr val="FFFFFF"/>
                </a:solidFill>
              </a:rPr>
              <a:t>While monitoring your child, seek medical care if s/he exhibits any of the following symptoms:</a:t>
            </a:r>
          </a:p>
          <a:p>
            <a:pPr>
              <a:buClr>
                <a:schemeClr val="tx1"/>
              </a:buClr>
              <a:buFont typeface="Wingdings" panose="05000000000000000000" pitchFamily="2" charset="2"/>
              <a:buChar char="v"/>
            </a:pPr>
            <a:r>
              <a:rPr lang="en-US" sz="1600" dirty="0">
                <a:solidFill>
                  <a:srgbClr val="FFFFFF"/>
                </a:solidFill>
              </a:rPr>
              <a:t>Sleepiness and/or difficulty waking up</a:t>
            </a:r>
          </a:p>
          <a:p>
            <a:pPr>
              <a:buClr>
                <a:schemeClr val="tx1"/>
              </a:buClr>
              <a:buFont typeface="Wingdings" panose="05000000000000000000" pitchFamily="2" charset="2"/>
              <a:buChar char="v"/>
            </a:pPr>
            <a:r>
              <a:rPr lang="en-US" sz="1600" dirty="0">
                <a:solidFill>
                  <a:srgbClr val="FFFFFF"/>
                </a:solidFill>
              </a:rPr>
              <a:t>Becomes irritable or easily upset and cannot be comforted</a:t>
            </a:r>
          </a:p>
          <a:p>
            <a:pPr>
              <a:buClr>
                <a:schemeClr val="tx1"/>
              </a:buClr>
              <a:buFont typeface="Wingdings" panose="05000000000000000000" pitchFamily="2" charset="2"/>
              <a:buChar char="v"/>
            </a:pPr>
            <a:r>
              <a:rPr lang="en-US" sz="1600" dirty="0">
                <a:solidFill>
                  <a:srgbClr val="FFFFFF"/>
                </a:solidFill>
              </a:rPr>
              <a:t>Vomits more than once</a:t>
            </a:r>
          </a:p>
          <a:p>
            <a:pPr>
              <a:buClr>
                <a:schemeClr val="tx1"/>
              </a:buClr>
              <a:buFont typeface="Wingdings" panose="05000000000000000000" pitchFamily="2" charset="2"/>
              <a:buChar char="v"/>
            </a:pPr>
            <a:r>
              <a:rPr lang="en-US" sz="1600" dirty="0">
                <a:solidFill>
                  <a:srgbClr val="FFFFFF"/>
                </a:solidFill>
              </a:rPr>
              <a:t>Complains of pain in head, neck, or back</a:t>
            </a:r>
          </a:p>
          <a:p>
            <a:pPr>
              <a:buClr>
                <a:schemeClr val="tx1"/>
              </a:buClr>
              <a:buFont typeface="Wingdings" panose="05000000000000000000" pitchFamily="2" charset="2"/>
              <a:buChar char="v"/>
            </a:pPr>
            <a:r>
              <a:rPr lang="en-US" sz="1600" dirty="0">
                <a:solidFill>
                  <a:srgbClr val="FFFFFF"/>
                </a:solidFill>
              </a:rPr>
              <a:t>Complains of increasing pain anywhere</a:t>
            </a:r>
          </a:p>
          <a:p>
            <a:pPr>
              <a:buClr>
                <a:schemeClr val="tx1"/>
              </a:buClr>
              <a:buFont typeface="Wingdings" panose="05000000000000000000" pitchFamily="2" charset="2"/>
              <a:buChar char="v"/>
            </a:pPr>
            <a:r>
              <a:rPr lang="en-US" sz="1600" dirty="0">
                <a:solidFill>
                  <a:srgbClr val="FFFFFF"/>
                </a:solidFill>
              </a:rPr>
              <a:t>Not walking normally</a:t>
            </a:r>
          </a:p>
          <a:p>
            <a:pPr>
              <a:buClr>
                <a:schemeClr val="tx1"/>
              </a:buClr>
              <a:buFont typeface="Wingdings" panose="05000000000000000000" pitchFamily="2" charset="2"/>
              <a:buChar char="v"/>
            </a:pPr>
            <a:r>
              <a:rPr lang="en-US" sz="1600" dirty="0">
                <a:solidFill>
                  <a:srgbClr val="FFFFFF"/>
                </a:solidFill>
              </a:rPr>
              <a:t>Not focusing his/her eyes normally</a:t>
            </a:r>
          </a:p>
          <a:p>
            <a:pPr>
              <a:buClr>
                <a:schemeClr val="tx1"/>
              </a:buClr>
              <a:buFont typeface="Wingdings" panose="05000000000000000000" pitchFamily="2" charset="2"/>
              <a:buChar char="v"/>
            </a:pPr>
            <a:r>
              <a:rPr lang="en-US" sz="1600" dirty="0">
                <a:solidFill>
                  <a:srgbClr val="FFFFFF"/>
                </a:solidFill>
              </a:rPr>
              <a:t>Exhibits any worrying behaviors or symptoms</a:t>
            </a:r>
          </a:p>
          <a:p>
            <a:pPr>
              <a:buClr>
                <a:schemeClr val="tx1"/>
              </a:buClr>
              <a:buFont typeface="Wingdings" panose="05000000000000000000" pitchFamily="2" charset="2"/>
              <a:buChar char="v"/>
            </a:pPr>
            <a:endParaRPr lang="en-US" sz="1600" dirty="0">
              <a:solidFill>
                <a:srgbClr val="FFFFFF"/>
              </a:solidFill>
            </a:endParaRPr>
          </a:p>
        </p:txBody>
      </p:sp>
    </p:spTree>
    <p:extLst>
      <p:ext uri="{BB962C8B-B14F-4D97-AF65-F5344CB8AC3E}">
        <p14:creationId xmlns:p14="http://schemas.microsoft.com/office/powerpoint/2010/main" val="162843262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ABE273-A57A-4523-99C5-F4D7F4511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A15CF5-392D-404A-8095-DD2085F2F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580D6C-07C6-4B81-85C2-81FAF331C6DB}"/>
              </a:ext>
            </a:extLst>
          </p:cNvPr>
          <p:cNvSpPr>
            <a:spLocks noGrp="1"/>
          </p:cNvSpPr>
          <p:nvPr>
            <p:ph type="title"/>
          </p:nvPr>
        </p:nvSpPr>
        <p:spPr>
          <a:xfrm>
            <a:off x="661855" y="696686"/>
            <a:ext cx="3570511" cy="5399314"/>
          </a:xfrm>
        </p:spPr>
        <p:txBody>
          <a:bodyPr>
            <a:normAutofit/>
          </a:bodyPr>
          <a:lstStyle/>
          <a:p>
            <a:pPr algn="ctr"/>
            <a:r>
              <a:rPr lang="en-US" b="1" dirty="0">
                <a:solidFill>
                  <a:srgbClr val="FFFFFF"/>
                </a:solidFill>
              </a:rPr>
              <a:t>Time to Take Action</a:t>
            </a:r>
          </a:p>
        </p:txBody>
      </p:sp>
      <p:cxnSp>
        <p:nvCxnSpPr>
          <p:cNvPr id="12" name="Straight Connector 11">
            <a:extLst>
              <a:ext uri="{FF2B5EF4-FFF2-40B4-BE49-F238E27FC236}">
                <a16:creationId xmlns:a16="http://schemas.microsoft.com/office/drawing/2014/main" id="{3D0F74E7-7AA9-4171-BCD1-C325B7632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53842" y="2054826"/>
            <a:ext cx="0" cy="27432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F85573-3659-439F-B998-68A17D664CAA}"/>
              </a:ext>
            </a:extLst>
          </p:cNvPr>
          <p:cNvSpPr>
            <a:spLocks noGrp="1"/>
          </p:cNvSpPr>
          <p:nvPr>
            <p:ph idx="1"/>
          </p:nvPr>
        </p:nvSpPr>
        <p:spPr>
          <a:xfrm>
            <a:off x="5125297" y="696686"/>
            <a:ext cx="6359029" cy="5486400"/>
          </a:xfrm>
        </p:spPr>
        <p:txBody>
          <a:bodyPr anchor="ctr">
            <a:normAutofit/>
          </a:bodyPr>
          <a:lstStyle/>
          <a:p>
            <a:pPr marL="45720" indent="0">
              <a:buClr>
                <a:schemeClr val="tx1"/>
              </a:buClr>
              <a:buNone/>
            </a:pPr>
            <a:r>
              <a:rPr lang="en-US" sz="2000" b="1" u="sng" dirty="0">
                <a:solidFill>
                  <a:srgbClr val="FFFFFF"/>
                </a:solidFill>
              </a:rPr>
              <a:t>If your child is not vomiting or showing any of the symptoms above, take the following actions:</a:t>
            </a:r>
          </a:p>
          <a:p>
            <a:pPr>
              <a:buClr>
                <a:schemeClr val="tx1"/>
              </a:buClr>
              <a:buFont typeface="Wingdings" panose="05000000000000000000" pitchFamily="2" charset="2"/>
              <a:buChar char="v"/>
            </a:pPr>
            <a:r>
              <a:rPr lang="en-US" sz="1600" dirty="0">
                <a:solidFill>
                  <a:srgbClr val="FFFFFF"/>
                </a:solidFill>
              </a:rPr>
              <a:t>Provide comfort to your child and look for any signs of injury</a:t>
            </a:r>
          </a:p>
          <a:p>
            <a:pPr>
              <a:buClr>
                <a:schemeClr val="tx1"/>
              </a:buClr>
              <a:buFont typeface="Wingdings" panose="05000000000000000000" pitchFamily="2" charset="2"/>
              <a:buChar char="v"/>
            </a:pPr>
            <a:r>
              <a:rPr lang="en-US" sz="1600" dirty="0">
                <a:solidFill>
                  <a:srgbClr val="FFFFFF"/>
                </a:solidFill>
              </a:rPr>
              <a:t>Place a cold compress or ice pack on any bumps and bruises</a:t>
            </a:r>
          </a:p>
          <a:p>
            <a:pPr>
              <a:buClr>
                <a:schemeClr val="tx1"/>
              </a:buClr>
              <a:buFont typeface="Wingdings" panose="05000000000000000000" pitchFamily="2" charset="2"/>
              <a:buChar char="v"/>
            </a:pPr>
            <a:r>
              <a:rPr lang="en-US" sz="1600" dirty="0">
                <a:solidFill>
                  <a:srgbClr val="FFFFFF"/>
                </a:solidFill>
              </a:rPr>
              <a:t>Provide children’s Tylenol for pain</a:t>
            </a:r>
          </a:p>
          <a:p>
            <a:pPr>
              <a:buClr>
                <a:schemeClr val="tx1"/>
              </a:buClr>
              <a:buFont typeface="Wingdings" panose="05000000000000000000" pitchFamily="2" charset="2"/>
              <a:buChar char="v"/>
            </a:pPr>
            <a:r>
              <a:rPr lang="en-US" sz="1600" dirty="0">
                <a:solidFill>
                  <a:srgbClr val="FFFFFF"/>
                </a:solidFill>
              </a:rPr>
              <a:t>Closely watch your child for the next 24 hours for signs of unusual symptoms or behavior</a:t>
            </a:r>
          </a:p>
          <a:p>
            <a:pPr>
              <a:buClr>
                <a:schemeClr val="tx1"/>
              </a:buClr>
              <a:buFont typeface="Wingdings" panose="05000000000000000000" pitchFamily="2" charset="2"/>
              <a:buChar char="v"/>
            </a:pPr>
            <a:endParaRPr lang="en-US" sz="1600" dirty="0">
              <a:solidFill>
                <a:srgbClr val="FFFFFF"/>
              </a:solidFill>
            </a:endParaRPr>
          </a:p>
          <a:p>
            <a:pPr marL="45720" indent="0">
              <a:buClr>
                <a:schemeClr val="tx1"/>
              </a:buClr>
              <a:buNone/>
            </a:pPr>
            <a:r>
              <a:rPr lang="en-US" sz="2000" b="1" u="sng" dirty="0">
                <a:solidFill>
                  <a:srgbClr val="FFFFFF"/>
                </a:solidFill>
              </a:rPr>
              <a:t>Call 9-1-1 and do not move your child if s/he:</a:t>
            </a:r>
          </a:p>
          <a:p>
            <a:pPr>
              <a:buClr>
                <a:schemeClr val="tx1"/>
              </a:buClr>
              <a:buFont typeface="Wingdings" panose="05000000000000000000" pitchFamily="2" charset="2"/>
              <a:buChar char="v"/>
            </a:pPr>
            <a:r>
              <a:rPr lang="en-US" sz="1600" dirty="0">
                <a:solidFill>
                  <a:srgbClr val="FFFFFF"/>
                </a:solidFill>
              </a:rPr>
              <a:t>May have a serious injury to the head, neck, back, hipbones, or thighs</a:t>
            </a:r>
          </a:p>
          <a:p>
            <a:pPr>
              <a:buClr>
                <a:schemeClr val="tx1"/>
              </a:buClr>
              <a:buFont typeface="Wingdings" panose="05000000000000000000" pitchFamily="2" charset="2"/>
              <a:buChar char="v"/>
            </a:pPr>
            <a:r>
              <a:rPr lang="en-US" sz="1600" dirty="0">
                <a:solidFill>
                  <a:srgbClr val="FFFFFF"/>
                </a:solidFill>
              </a:rPr>
              <a:t>Is unconscious</a:t>
            </a:r>
          </a:p>
          <a:p>
            <a:pPr>
              <a:buClr>
                <a:schemeClr val="tx1"/>
              </a:buClr>
              <a:buFont typeface="Wingdings" panose="05000000000000000000" pitchFamily="2" charset="2"/>
              <a:buChar char="v"/>
            </a:pPr>
            <a:r>
              <a:rPr lang="en-US" sz="1600" dirty="0">
                <a:solidFill>
                  <a:srgbClr val="FFFFFF"/>
                </a:solidFill>
              </a:rPr>
              <a:t>Is having difficulty breathing</a:t>
            </a:r>
          </a:p>
          <a:p>
            <a:pPr>
              <a:buClr>
                <a:schemeClr val="tx1"/>
              </a:buClr>
              <a:buFont typeface="Wingdings" panose="05000000000000000000" pitchFamily="2" charset="2"/>
              <a:buChar char="v"/>
            </a:pPr>
            <a:r>
              <a:rPr lang="en-US" sz="1600" dirty="0">
                <a:solidFill>
                  <a:srgbClr val="FFFFFF"/>
                </a:solidFill>
              </a:rPr>
              <a:t>Is not breathing (begin CPR if you know how)</a:t>
            </a:r>
          </a:p>
          <a:p>
            <a:pPr>
              <a:buClr>
                <a:schemeClr val="tx1"/>
              </a:buClr>
              <a:buFont typeface="Wingdings" panose="05000000000000000000" pitchFamily="2" charset="2"/>
              <a:buChar char="v"/>
            </a:pPr>
            <a:r>
              <a:rPr lang="en-US" sz="1600" dirty="0">
                <a:solidFill>
                  <a:srgbClr val="FFFFFF"/>
                </a:solidFill>
              </a:rPr>
              <a:t>Has a seizure</a:t>
            </a:r>
          </a:p>
        </p:txBody>
      </p:sp>
    </p:spTree>
    <p:extLst>
      <p:ext uri="{BB962C8B-B14F-4D97-AF65-F5344CB8AC3E}">
        <p14:creationId xmlns:p14="http://schemas.microsoft.com/office/powerpoint/2010/main" val="156407461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26943E-787C-453D-97F9-047891E68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BB0CA99-7376-429F-9A93-19D28C101934}"/>
              </a:ext>
            </a:extLst>
          </p:cNvPr>
          <p:cNvSpPr>
            <a:spLocks noGrp="1"/>
          </p:cNvSpPr>
          <p:nvPr>
            <p:ph type="title"/>
          </p:nvPr>
        </p:nvSpPr>
        <p:spPr>
          <a:xfrm>
            <a:off x="1143000" y="609600"/>
            <a:ext cx="9875520" cy="1356360"/>
          </a:xfrm>
        </p:spPr>
        <p:txBody>
          <a:bodyPr>
            <a:normAutofit/>
          </a:bodyPr>
          <a:lstStyle/>
          <a:p>
            <a:pPr algn="ctr"/>
            <a:r>
              <a:rPr lang="en-US" b="1" dirty="0"/>
              <a:t>Fall Prevention: </a:t>
            </a:r>
            <a:r>
              <a:rPr lang="en-US" i="1" dirty="0"/>
              <a:t>Safety Reminders</a:t>
            </a:r>
            <a:endParaRPr lang="en-US" dirty="0"/>
          </a:p>
        </p:txBody>
      </p:sp>
      <p:graphicFrame>
        <p:nvGraphicFramePr>
          <p:cNvPr id="7" name="Content Placeholder 2">
            <a:extLst>
              <a:ext uri="{FF2B5EF4-FFF2-40B4-BE49-F238E27FC236}">
                <a16:creationId xmlns:a16="http://schemas.microsoft.com/office/drawing/2014/main" id="{E9CD58D0-C0E1-41D4-B721-62F2658C7D07}"/>
              </a:ext>
            </a:extLst>
          </p:cNvPr>
          <p:cNvGraphicFramePr/>
          <p:nvPr>
            <p:extLst>
              <p:ext uri="{D42A27DB-BD31-4B8C-83A1-F6EECF244321}">
                <p14:modId xmlns:p14="http://schemas.microsoft.com/office/powerpoint/2010/main" val="2672150125"/>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2777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BE08-EC70-4AAE-913B-7A7474CF0CBD}"/>
              </a:ext>
            </a:extLst>
          </p:cNvPr>
          <p:cNvSpPr>
            <a:spLocks noGrp="1"/>
          </p:cNvSpPr>
          <p:nvPr>
            <p:ph type="title"/>
          </p:nvPr>
        </p:nvSpPr>
        <p:spPr>
          <a:xfrm>
            <a:off x="1143000" y="609600"/>
            <a:ext cx="9875520" cy="711200"/>
          </a:xfrm>
        </p:spPr>
        <p:txBody>
          <a:bodyPr/>
          <a:lstStyle/>
          <a:p>
            <a:pPr algn="ctr"/>
            <a:r>
              <a:rPr lang="en-US" b="1" dirty="0"/>
              <a:t>Fall Prevention: </a:t>
            </a:r>
            <a:r>
              <a:rPr lang="en-US" i="1" dirty="0"/>
              <a:t>Summary</a:t>
            </a:r>
            <a:endParaRPr lang="en-US" b="1" dirty="0"/>
          </a:p>
        </p:txBody>
      </p:sp>
      <p:sp>
        <p:nvSpPr>
          <p:cNvPr id="3" name="Content Placeholder 2">
            <a:extLst>
              <a:ext uri="{FF2B5EF4-FFF2-40B4-BE49-F238E27FC236}">
                <a16:creationId xmlns:a16="http://schemas.microsoft.com/office/drawing/2014/main" id="{6AAC3057-4F32-43BC-A9DE-6B2FB6AED256}"/>
              </a:ext>
            </a:extLst>
          </p:cNvPr>
          <p:cNvSpPr>
            <a:spLocks noGrp="1"/>
          </p:cNvSpPr>
          <p:nvPr>
            <p:ph idx="1"/>
          </p:nvPr>
        </p:nvSpPr>
        <p:spPr>
          <a:xfrm>
            <a:off x="1143000" y="1698171"/>
            <a:ext cx="9872871" cy="4746172"/>
          </a:xfrm>
        </p:spPr>
        <p:txBody>
          <a:bodyPr>
            <a:normAutofit fontScale="92500"/>
          </a:bodyPr>
          <a:lstStyle/>
          <a:p>
            <a:pPr marL="45720" indent="0" algn="ctr">
              <a:buNone/>
            </a:pPr>
            <a:r>
              <a:rPr lang="en-US" b="1" i="1" dirty="0"/>
              <a:t>Falls are the leading cause of unintentional non-fatal injuries among young children</a:t>
            </a:r>
          </a:p>
          <a:p>
            <a:pPr marL="45720" indent="0" algn="ctr">
              <a:buNone/>
            </a:pPr>
            <a:r>
              <a:rPr lang="en-US" dirty="0"/>
              <a:t>You can prevent your child from being seriously injured from falls in the home and outside environment by following the prevention guidance provided in this presentation</a:t>
            </a:r>
          </a:p>
          <a:p>
            <a:pPr>
              <a:buFont typeface="Wingdings" panose="05000000000000000000" pitchFamily="2" charset="2"/>
              <a:buChar char="v"/>
            </a:pPr>
            <a:r>
              <a:rPr lang="en-US" b="1" i="1" dirty="0"/>
              <a:t>At home:</a:t>
            </a:r>
          </a:p>
          <a:p>
            <a:pPr lvl="1">
              <a:buFont typeface="Wingdings" panose="05000000000000000000" pitchFamily="2" charset="2"/>
              <a:buChar char="Ø"/>
            </a:pPr>
            <a:r>
              <a:rPr lang="en-US" dirty="0"/>
              <a:t>Use proper baby proofing safety measures in common fall areas, such as stairs, windows, nursery furniture, and bathtubs</a:t>
            </a:r>
          </a:p>
          <a:p>
            <a:pPr lvl="1">
              <a:buFont typeface="Wingdings" panose="05000000000000000000" pitchFamily="2" charset="2"/>
              <a:buChar char="Ø"/>
            </a:pPr>
            <a:r>
              <a:rPr lang="en-US" dirty="0"/>
              <a:t>Be cautious of the dangers of baby walkers and use a stationary activity saucer instead</a:t>
            </a:r>
          </a:p>
          <a:p>
            <a:pPr>
              <a:buFont typeface="Wingdings" panose="05000000000000000000" pitchFamily="2" charset="2"/>
              <a:buChar char="v"/>
            </a:pPr>
            <a:r>
              <a:rPr lang="en-US" b="1" i="1" dirty="0"/>
              <a:t>Outside environment:</a:t>
            </a:r>
          </a:p>
          <a:p>
            <a:pPr lvl="1">
              <a:buFont typeface="Wingdings" panose="05000000000000000000" pitchFamily="2" charset="2"/>
              <a:buChar char="Ø"/>
            </a:pPr>
            <a:r>
              <a:rPr lang="en-US" dirty="0"/>
              <a:t>Always supervise children on playground equipment and only allow play on age-appropriate equipment</a:t>
            </a:r>
          </a:p>
          <a:p>
            <a:pPr lvl="1">
              <a:buFont typeface="Wingdings" panose="05000000000000000000" pitchFamily="2" charset="2"/>
              <a:buChar char="Ø"/>
            </a:pPr>
            <a:r>
              <a:rPr lang="en-US" dirty="0"/>
              <a:t>Use the safety straps or harness when using shopping carts and do not allow children to ride in the basket on stand on the sides or front of the cart</a:t>
            </a:r>
          </a:p>
          <a:p>
            <a:pPr lvl="1">
              <a:buFont typeface="Wingdings" panose="05000000000000000000" pitchFamily="2" charset="2"/>
              <a:buChar char="Ø"/>
            </a:pPr>
            <a:r>
              <a:rPr lang="en-US" dirty="0"/>
              <a:t>On escalators, hold hands, be careful of loose clothing, and do not use a stroller on an escalator</a:t>
            </a:r>
          </a:p>
        </p:txBody>
      </p:sp>
    </p:spTree>
    <p:extLst>
      <p:ext uri="{BB962C8B-B14F-4D97-AF65-F5344CB8AC3E}">
        <p14:creationId xmlns:p14="http://schemas.microsoft.com/office/powerpoint/2010/main" val="2665185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5177-E99C-49D7-9F44-15A443BF074E}"/>
              </a:ext>
            </a:extLst>
          </p:cNvPr>
          <p:cNvSpPr>
            <a:spLocks noGrp="1"/>
          </p:cNvSpPr>
          <p:nvPr>
            <p:ph type="title"/>
          </p:nvPr>
        </p:nvSpPr>
        <p:spPr/>
        <p:txBody>
          <a:bodyPr/>
          <a:lstStyle/>
          <a:p>
            <a:r>
              <a:rPr lang="en-US" b="1" dirty="0"/>
              <a:t>Fall Prevention:</a:t>
            </a:r>
            <a:r>
              <a:rPr lang="en-US" dirty="0"/>
              <a:t> </a:t>
            </a:r>
            <a:br>
              <a:rPr lang="en-US" dirty="0"/>
            </a:br>
            <a:r>
              <a:rPr lang="en-US" i="1" dirty="0"/>
              <a:t>Local Resources &amp; Contact Information</a:t>
            </a:r>
          </a:p>
        </p:txBody>
      </p:sp>
      <p:sp>
        <p:nvSpPr>
          <p:cNvPr id="3" name="Content Placeholder 2">
            <a:extLst>
              <a:ext uri="{FF2B5EF4-FFF2-40B4-BE49-F238E27FC236}">
                <a16:creationId xmlns:a16="http://schemas.microsoft.com/office/drawing/2014/main" id="{B65462ED-C261-42D8-909F-F7E2F0D9AB41}"/>
              </a:ext>
            </a:extLst>
          </p:cNvPr>
          <p:cNvSpPr>
            <a:spLocks noGrp="1"/>
          </p:cNvSpPr>
          <p:nvPr>
            <p:ph idx="1"/>
          </p:nvPr>
        </p:nvSpPr>
        <p:spPr>
          <a:xfrm>
            <a:off x="1143000" y="2057400"/>
            <a:ext cx="9872871" cy="2591873"/>
          </a:xfrm>
        </p:spPr>
        <p:txBody>
          <a:bodyPr/>
          <a:lstStyle/>
          <a:p>
            <a:pPr marL="0">
              <a:buFont typeface="Franklin Gothic Book" panose="020B0503020102020204" pitchFamily="34" charset="0"/>
              <a:buNone/>
            </a:pPr>
            <a:r>
              <a:rPr lang="en-US" sz="2400" dirty="0"/>
              <a:t>Community resources near you: </a:t>
            </a:r>
          </a:p>
          <a:p>
            <a:pPr marL="0">
              <a:buFont typeface="Franklin Gothic Book" panose="020B0503020102020204" pitchFamily="34" charset="0"/>
              <a:buNone/>
            </a:pPr>
            <a:r>
              <a:rPr lang="en-US" sz="2400" i="1" dirty="0"/>
              <a:t>[Include county-specific and local resources here]</a:t>
            </a:r>
          </a:p>
          <a:p>
            <a:endParaRPr lang="en-US" dirty="0"/>
          </a:p>
          <a:p>
            <a:endParaRPr lang="en-US" dirty="0"/>
          </a:p>
        </p:txBody>
      </p:sp>
      <p:sp>
        <p:nvSpPr>
          <p:cNvPr id="4" name="TextBox 3">
            <a:extLst>
              <a:ext uri="{FF2B5EF4-FFF2-40B4-BE49-F238E27FC236}">
                <a16:creationId xmlns:a16="http://schemas.microsoft.com/office/drawing/2014/main" id="{7F78B469-BFD6-4B91-92A7-6F57C9AE215F}"/>
              </a:ext>
            </a:extLst>
          </p:cNvPr>
          <p:cNvSpPr txBox="1"/>
          <p:nvPr/>
        </p:nvSpPr>
        <p:spPr>
          <a:xfrm>
            <a:off x="1579573" y="5043482"/>
            <a:ext cx="9281480" cy="1107996"/>
          </a:xfrm>
          <a:prstGeom prst="rect">
            <a:avLst/>
          </a:prstGeom>
          <a:noFill/>
        </p:spPr>
        <p:txBody>
          <a:bodyPr wrap="square" rtlCol="0">
            <a:spAutoFit/>
          </a:bodyPr>
          <a:lstStyle/>
          <a:p>
            <a:pPr algn="ctr"/>
            <a:r>
              <a:rPr lang="en-US" sz="6600" b="1" dirty="0">
                <a:solidFill>
                  <a:schemeClr val="accent1"/>
                </a:solidFill>
              </a:rPr>
              <a:t>Thank you!</a:t>
            </a:r>
          </a:p>
        </p:txBody>
      </p:sp>
    </p:spTree>
    <p:extLst>
      <p:ext uri="{BB962C8B-B14F-4D97-AF65-F5344CB8AC3E}">
        <p14:creationId xmlns:p14="http://schemas.microsoft.com/office/powerpoint/2010/main" val="497380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71A833-1B71-4DEE-B14E-0E19C7EF0D15}"/>
              </a:ext>
            </a:extLst>
          </p:cNvPr>
          <p:cNvSpPr>
            <a:spLocks noGrp="1"/>
          </p:cNvSpPr>
          <p:nvPr>
            <p:ph type="title"/>
          </p:nvPr>
        </p:nvSpPr>
        <p:spPr>
          <a:xfrm>
            <a:off x="1371600" y="503767"/>
            <a:ext cx="9380334" cy="941664"/>
          </a:xfrm>
        </p:spPr>
        <p:txBody>
          <a:bodyPr vert="horz" lIns="91440" tIns="45720" rIns="91440" bIns="45720" rtlCol="0" anchor="b">
            <a:normAutofit/>
          </a:bodyPr>
          <a:lstStyle/>
          <a:p>
            <a:pPr algn="ctr"/>
            <a:r>
              <a:rPr lang="en-US" b="1" dirty="0"/>
              <a:t>Fall Prevention: </a:t>
            </a:r>
            <a:r>
              <a:rPr lang="en-US" i="1" dirty="0"/>
              <a:t>Additional Information</a:t>
            </a:r>
          </a:p>
        </p:txBody>
      </p:sp>
      <p:sp>
        <p:nvSpPr>
          <p:cNvPr id="6" name="Content Placeholder 5">
            <a:extLst>
              <a:ext uri="{FF2B5EF4-FFF2-40B4-BE49-F238E27FC236}">
                <a16:creationId xmlns:a16="http://schemas.microsoft.com/office/drawing/2014/main" id="{99B41531-D51C-428D-ABE0-A42E7777B08A}"/>
              </a:ext>
            </a:extLst>
          </p:cNvPr>
          <p:cNvSpPr>
            <a:spLocks noGrp="1"/>
          </p:cNvSpPr>
          <p:nvPr>
            <p:ph sz="half" idx="1"/>
          </p:nvPr>
        </p:nvSpPr>
        <p:spPr>
          <a:xfrm>
            <a:off x="1371600" y="1793709"/>
            <a:ext cx="9697427" cy="4560523"/>
          </a:xfrm>
        </p:spPr>
        <p:txBody>
          <a:bodyPr vert="horz" lIns="91440" tIns="45720" rIns="91440" bIns="45720" rtlCol="0" anchor="t">
            <a:normAutofit lnSpcReduction="10000"/>
          </a:bodyPr>
          <a:lstStyle/>
          <a:p>
            <a:pPr marL="0">
              <a:buFont typeface="Franklin Gothic Book" panose="020B0503020102020204" pitchFamily="34" charset="0"/>
              <a:buNone/>
            </a:pPr>
            <a:r>
              <a:rPr lang="en-US" sz="1800" dirty="0">
                <a:hlinkClick r:id="rId2"/>
              </a:rPr>
              <a:t>Safe Kids Worldwide Playground Safety Tips</a:t>
            </a:r>
            <a:endParaRPr lang="en-US" sz="1800" dirty="0"/>
          </a:p>
          <a:p>
            <a:pPr marL="0">
              <a:buFont typeface="Franklin Gothic Book" panose="020B0503020102020204" pitchFamily="34" charset="0"/>
              <a:buNone/>
            </a:pPr>
            <a:r>
              <a:rPr lang="en-US" sz="1800" dirty="0">
                <a:hlinkClick r:id="rId3"/>
              </a:rPr>
              <a:t>Centers for Disease Control and Prevention Playground Safety Tips for Parents</a:t>
            </a:r>
            <a:endParaRPr lang="en-US" sz="1800" dirty="0"/>
          </a:p>
          <a:p>
            <a:pPr marL="0">
              <a:buFont typeface="Franklin Gothic Book" panose="020B0503020102020204" pitchFamily="34" charset="0"/>
              <a:buNone/>
            </a:pPr>
            <a:r>
              <a:rPr lang="en-US" sz="1800" dirty="0">
                <a:hlinkClick r:id="rId4"/>
              </a:rPr>
              <a:t>Centers for Disease Control and Prevention HEADS UP to Brain Injury Awareness</a:t>
            </a:r>
            <a:endParaRPr lang="en-US" sz="1800" dirty="0"/>
          </a:p>
          <a:p>
            <a:pPr marL="0">
              <a:buFont typeface="Franklin Gothic Book" panose="020B0503020102020204" pitchFamily="34" charset="0"/>
              <a:buNone/>
            </a:pPr>
            <a:r>
              <a:rPr lang="en-US" sz="1800" dirty="0">
                <a:hlinkClick r:id="rId5"/>
              </a:rPr>
              <a:t>Parachute Safe Kids Week Home Fall Proof Checklist</a:t>
            </a:r>
            <a:endParaRPr lang="en-US" sz="1800" dirty="0"/>
          </a:p>
          <a:p>
            <a:pPr marL="0">
              <a:buFont typeface="Franklin Gothic Book" panose="020B0503020102020204" pitchFamily="34" charset="0"/>
              <a:buNone/>
            </a:pPr>
            <a:r>
              <a:rPr lang="en-US" sz="1800" dirty="0">
                <a:hlinkClick r:id="rId6"/>
              </a:rPr>
              <a:t>Safe Kids Worldwide Fall Prevention for Families with Children with Special Needs</a:t>
            </a:r>
            <a:endParaRPr lang="en-US" sz="1800" dirty="0"/>
          </a:p>
          <a:p>
            <a:pPr marL="0">
              <a:buFont typeface="Franklin Gothic Book" panose="020B0503020102020204" pitchFamily="34" charset="0"/>
              <a:buNone/>
            </a:pPr>
            <a:r>
              <a:rPr lang="en-US" sz="1800" dirty="0">
                <a:hlinkClick r:id="rId7"/>
              </a:rPr>
              <a:t>Baby Walkers: A Dangerous Choice, from the American Academy of Pediatrics</a:t>
            </a:r>
            <a:endParaRPr lang="en-US" sz="1800" dirty="0"/>
          </a:p>
          <a:p>
            <a:pPr marL="0">
              <a:buFont typeface="Franklin Gothic Book" panose="020B0503020102020204" pitchFamily="34" charset="0"/>
              <a:buNone/>
            </a:pPr>
            <a:r>
              <a:rPr lang="en-US" sz="1800" dirty="0">
                <a:hlinkClick r:id="rId8"/>
              </a:rPr>
              <a:t>Safe Kids Greater Des Moines Window Safety Information and Checklist</a:t>
            </a:r>
            <a:endParaRPr lang="en-US" sz="1800" dirty="0"/>
          </a:p>
          <a:p>
            <a:pPr marL="0">
              <a:buFont typeface="Franklin Gothic Book" panose="020B0503020102020204" pitchFamily="34" charset="0"/>
              <a:buNone/>
            </a:pPr>
            <a:r>
              <a:rPr lang="en-US" sz="1800" dirty="0">
                <a:hlinkClick r:id="rId9"/>
              </a:rPr>
              <a:t>The Hannah </a:t>
            </a:r>
            <a:r>
              <a:rPr lang="en-US" sz="1800" dirty="0" err="1">
                <a:hlinkClick r:id="rId9"/>
              </a:rPr>
              <a:t>Geneser</a:t>
            </a:r>
            <a:r>
              <a:rPr lang="en-US" sz="1800" dirty="0">
                <a:hlinkClick r:id="rId9"/>
              </a:rPr>
              <a:t> Foundation: Window Safety</a:t>
            </a:r>
            <a:endParaRPr lang="en-US" sz="1800" dirty="0"/>
          </a:p>
          <a:p>
            <a:pPr marL="0">
              <a:buFont typeface="Franklin Gothic Book" panose="020B0503020102020204" pitchFamily="34" charset="0"/>
              <a:buNone/>
            </a:pPr>
            <a:r>
              <a:rPr lang="en-US" sz="1800" dirty="0">
                <a:hlinkClick r:id="rId10"/>
              </a:rPr>
              <a:t>U.S. Consumer Product Safety Commission Home Playground Safety Checklist</a:t>
            </a:r>
            <a:endParaRPr lang="en-US" sz="1800" dirty="0"/>
          </a:p>
          <a:p>
            <a:pPr marL="0">
              <a:buFont typeface="Franklin Gothic Book" panose="020B0503020102020204" pitchFamily="34" charset="0"/>
              <a:buNone/>
            </a:pPr>
            <a:r>
              <a:rPr lang="en-US" sz="1800" dirty="0">
                <a:hlinkClick r:id="rId11"/>
              </a:rPr>
              <a:t>U.S. Consumer Product Safety Commission Public Playground Safety Checklist</a:t>
            </a:r>
            <a:endParaRPr lang="en-US" sz="1800" dirty="0"/>
          </a:p>
          <a:p>
            <a:pPr marL="0">
              <a:buFont typeface="Franklin Gothic Book" panose="020B0503020102020204" pitchFamily="34" charset="0"/>
              <a:buNone/>
            </a:pPr>
            <a:r>
              <a:rPr lang="en-US" sz="1800" dirty="0">
                <a:hlinkClick r:id="rId12"/>
              </a:rPr>
              <a:t>Children's Safety Network Fall Information</a:t>
            </a:r>
            <a:endParaRPr lang="en-US" sz="1800" dirty="0"/>
          </a:p>
        </p:txBody>
      </p:sp>
    </p:spTree>
    <p:extLst>
      <p:ext uri="{BB962C8B-B14F-4D97-AF65-F5344CB8AC3E}">
        <p14:creationId xmlns:p14="http://schemas.microsoft.com/office/powerpoint/2010/main" val="3175685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5177-E99C-49D7-9F44-15A443BF074E}"/>
              </a:ext>
            </a:extLst>
          </p:cNvPr>
          <p:cNvSpPr>
            <a:spLocks noGrp="1"/>
          </p:cNvSpPr>
          <p:nvPr>
            <p:ph type="title"/>
          </p:nvPr>
        </p:nvSpPr>
        <p:spPr>
          <a:xfrm>
            <a:off x="1143000" y="609600"/>
            <a:ext cx="9875520" cy="1117600"/>
          </a:xfrm>
        </p:spPr>
        <p:txBody>
          <a:bodyPr>
            <a:normAutofit fontScale="90000"/>
          </a:bodyPr>
          <a:lstStyle/>
          <a:p>
            <a:r>
              <a:rPr lang="en-US" b="1" dirty="0"/>
              <a:t>Photo Attributions &amp; Additional Information </a:t>
            </a:r>
            <a:br>
              <a:rPr lang="en-US" dirty="0"/>
            </a:br>
            <a:endParaRPr lang="en-US" i="1" dirty="0"/>
          </a:p>
        </p:txBody>
      </p:sp>
      <p:sp>
        <p:nvSpPr>
          <p:cNvPr id="3" name="Content Placeholder 2">
            <a:extLst>
              <a:ext uri="{FF2B5EF4-FFF2-40B4-BE49-F238E27FC236}">
                <a16:creationId xmlns:a16="http://schemas.microsoft.com/office/drawing/2014/main" id="{B65462ED-C261-42D8-909F-F7E2F0D9AB41}"/>
              </a:ext>
            </a:extLst>
          </p:cNvPr>
          <p:cNvSpPr>
            <a:spLocks noGrp="1"/>
          </p:cNvSpPr>
          <p:nvPr>
            <p:ph idx="1"/>
          </p:nvPr>
        </p:nvSpPr>
        <p:spPr>
          <a:xfrm>
            <a:off x="1143000" y="1352281"/>
            <a:ext cx="10847231" cy="5331853"/>
          </a:xfrm>
        </p:spPr>
        <p:txBody>
          <a:bodyPr>
            <a:normAutofit fontScale="92500" lnSpcReduction="10000"/>
          </a:bodyPr>
          <a:lstStyle/>
          <a:p>
            <a:pPr marL="45720" indent="0">
              <a:lnSpc>
                <a:spcPct val="100000"/>
              </a:lnSpc>
              <a:buNone/>
            </a:pPr>
            <a:r>
              <a:rPr lang="en-US" sz="1400" b="1"/>
              <a:t>Image of boy with blocks spelling “safe”:  </a:t>
            </a:r>
            <a:r>
              <a:rPr lang="en-US" sz="1400" u="sng">
                <a:hlinkClick r:id="rId3"/>
              </a:rPr>
              <a:t>https://www.kidcheck.com/blog/kidcheck-shares-safety-tips-vbs/</a:t>
            </a:r>
            <a:endParaRPr lang="en-US" sz="1400" b="1"/>
          </a:p>
          <a:p>
            <a:pPr marL="45720" indent="0">
              <a:lnSpc>
                <a:spcPct val="100000"/>
              </a:lnSpc>
              <a:buNone/>
            </a:pPr>
            <a:r>
              <a:rPr lang="en-US" sz="1400" b="1" dirty="0"/>
              <a:t>Images of girl in pink &amp; boy looking out window: </a:t>
            </a:r>
            <a:r>
              <a:rPr lang="en-US" sz="1400" u="sng" dirty="0">
                <a:solidFill>
                  <a:schemeClr val="tx1"/>
                </a:solidFill>
                <a:hlinkClick r:id="rId4"/>
              </a:rPr>
              <a:t>https://www.safekids.org/safetytips/field_risks/falls/field_type/tip</a:t>
            </a:r>
            <a:endParaRPr lang="en-US" sz="1400" u="sng" dirty="0">
              <a:solidFill>
                <a:schemeClr val="tx1"/>
              </a:solidFill>
            </a:endParaRPr>
          </a:p>
          <a:p>
            <a:pPr marL="45720" indent="0">
              <a:lnSpc>
                <a:spcPct val="100000"/>
              </a:lnSpc>
              <a:buNone/>
            </a:pPr>
            <a:r>
              <a:rPr lang="en-US" sz="1400" b="1" dirty="0"/>
              <a:t>Image of mother on stairs: </a:t>
            </a:r>
            <a:r>
              <a:rPr lang="en-US" sz="1400" dirty="0">
                <a:hlinkClick r:id="rId5"/>
              </a:rPr>
              <a:t>https://www.lucieslist.com/guides/baby-proofing/baby-gates/</a:t>
            </a:r>
            <a:r>
              <a:rPr lang="en-US" sz="1400" dirty="0"/>
              <a:t>    </a:t>
            </a:r>
          </a:p>
          <a:p>
            <a:pPr marL="45720" indent="0">
              <a:buNone/>
            </a:pPr>
            <a:r>
              <a:rPr lang="en-US" sz="1400" b="1" dirty="0"/>
              <a:t>Baby walker images:</a:t>
            </a:r>
          </a:p>
          <a:p>
            <a:pPr lvl="1"/>
            <a:r>
              <a:rPr lang="en-US" sz="1400" dirty="0">
                <a:hlinkClick r:id="rId6"/>
              </a:rPr>
              <a:t>https://www.amazon.com/First-Steps-Baby-Walker-Yellow/dp/B07B8RY41D</a:t>
            </a:r>
            <a:r>
              <a:rPr lang="en-US" sz="1400" dirty="0"/>
              <a:t> </a:t>
            </a:r>
          </a:p>
          <a:p>
            <a:pPr lvl="1"/>
            <a:r>
              <a:rPr lang="en-US" sz="1400" dirty="0">
                <a:hlinkClick r:id="rId7"/>
              </a:rPr>
              <a:t>https://www.walmart.com/ip/Baby-Walker-Anti-Rollover-Learning-Walking-Toy-Car-Free-Installation-for-Baby-6-18-Months-24in-35in-Toy-Monkey-Green/351675269</a:t>
            </a:r>
            <a:r>
              <a:rPr lang="en-US" sz="1400" dirty="0"/>
              <a:t> </a:t>
            </a:r>
          </a:p>
          <a:p>
            <a:pPr marL="45720" indent="0">
              <a:lnSpc>
                <a:spcPct val="100000"/>
              </a:lnSpc>
              <a:buNone/>
            </a:pPr>
            <a:r>
              <a:rPr lang="en-US" sz="1400" b="1" dirty="0"/>
              <a:t>Baby equipment and furniture graphics: </a:t>
            </a:r>
            <a:r>
              <a:rPr lang="en-US" sz="1400" dirty="0">
                <a:hlinkClick r:id="rId8"/>
              </a:rPr>
              <a:t>https://parachute.ca/en/injury-topic/fall-prevention-for-children/</a:t>
            </a:r>
            <a:r>
              <a:rPr lang="en-US" sz="1400" dirty="0"/>
              <a:t> </a:t>
            </a:r>
          </a:p>
          <a:p>
            <a:pPr marL="45720" indent="0">
              <a:lnSpc>
                <a:spcPct val="100000"/>
              </a:lnSpc>
              <a:buNone/>
            </a:pPr>
            <a:r>
              <a:rPr lang="en-US" sz="1400" b="1" dirty="0"/>
              <a:t>Image of baby in bathtub: </a:t>
            </a:r>
            <a:r>
              <a:rPr lang="en-US" sz="1400" dirty="0">
                <a:hlinkClick r:id="rId9"/>
              </a:rPr>
              <a:t>https://www.news24.com/parent/Baby/Toddler_1-2/health_safety/Caution-Kid-in-bathroom-20090813</a:t>
            </a:r>
            <a:r>
              <a:rPr lang="en-US" sz="1400" dirty="0"/>
              <a:t> </a:t>
            </a:r>
          </a:p>
          <a:p>
            <a:pPr marL="45720" indent="0">
              <a:lnSpc>
                <a:spcPct val="100000"/>
              </a:lnSpc>
              <a:buNone/>
            </a:pPr>
            <a:r>
              <a:rPr lang="en-US" sz="1400" b="1" dirty="0"/>
              <a:t>Playground image: </a:t>
            </a:r>
            <a:r>
              <a:rPr lang="en-US" sz="1400" dirty="0">
                <a:hlinkClick r:id="rId10"/>
              </a:rPr>
              <a:t>https://blog.sacramento4kids.com/best-parks-for-kids-in-sacramento/</a:t>
            </a:r>
            <a:r>
              <a:rPr lang="en-US" sz="1400" dirty="0"/>
              <a:t> </a:t>
            </a:r>
          </a:p>
          <a:p>
            <a:pPr marL="45720" indent="0">
              <a:lnSpc>
                <a:spcPct val="100000"/>
              </a:lnSpc>
              <a:buNone/>
            </a:pPr>
            <a:r>
              <a:rPr lang="en-US" sz="1400" b="1" dirty="0"/>
              <a:t>Playground graphic: </a:t>
            </a:r>
            <a:r>
              <a:rPr lang="en-US" sz="1400" dirty="0">
                <a:hlinkClick r:id="rId11"/>
              </a:rPr>
              <a:t>https://www.cdc.gov/headsup/parents/index.html</a:t>
            </a:r>
            <a:r>
              <a:rPr lang="en-US" sz="1400" dirty="0"/>
              <a:t> </a:t>
            </a:r>
          </a:p>
          <a:p>
            <a:pPr marL="45720" indent="0">
              <a:lnSpc>
                <a:spcPct val="100000"/>
              </a:lnSpc>
              <a:buNone/>
            </a:pPr>
            <a:r>
              <a:rPr lang="en-US" sz="1400" dirty="0"/>
              <a:t> </a:t>
            </a:r>
            <a:r>
              <a:rPr lang="en-US" sz="1400" b="1" dirty="0"/>
              <a:t>Tricycle image: </a:t>
            </a:r>
            <a:r>
              <a:rPr lang="en-US" sz="1400" dirty="0">
                <a:hlinkClick r:id="rId12"/>
              </a:rPr>
              <a:t>https://www.ebay.com/itm/Tricycle-Toddler-Kids-Outdoor-Bikes-Toy-3-Wheels-Big-wheel-bike-Flyer-adjustable-/383603585838</a:t>
            </a:r>
            <a:r>
              <a:rPr lang="en-US" sz="1400" dirty="0"/>
              <a:t> </a:t>
            </a:r>
          </a:p>
          <a:p>
            <a:pPr marL="45720" indent="0">
              <a:buNone/>
            </a:pPr>
            <a:r>
              <a:rPr lang="en-US" sz="1400" b="1" dirty="0"/>
              <a:t>Tricycle graphic: </a:t>
            </a:r>
            <a:r>
              <a:rPr lang="en-US" sz="1400" dirty="0">
                <a:solidFill>
                  <a:srgbClr val="F49100"/>
                </a:solidFill>
                <a:hlinkClick r:id="rId8">
                  <a:extLst>
                    <a:ext uri="{A12FA001-AC4F-418D-AE19-62706E023703}">
                      <ahyp:hlinkClr xmlns:ahyp="http://schemas.microsoft.com/office/drawing/2018/hyperlinkcolor" val="tx"/>
                    </a:ext>
                  </a:extLst>
                </a:hlinkClick>
              </a:rPr>
              <a:t>https://parachute.ca/en/injury-topic/fall-prevention-for-children/</a:t>
            </a:r>
            <a:r>
              <a:rPr lang="en-US" sz="1400" dirty="0"/>
              <a:t> </a:t>
            </a:r>
          </a:p>
          <a:p>
            <a:pPr marL="45720" indent="0">
              <a:buNone/>
            </a:pPr>
            <a:r>
              <a:rPr lang="en-US" sz="1400" b="1" dirty="0"/>
              <a:t>Shopping cart graphic: </a:t>
            </a:r>
            <a:r>
              <a:rPr lang="en-US" sz="1400" dirty="0">
                <a:solidFill>
                  <a:prstClr val="black"/>
                </a:solidFill>
                <a:hlinkClick r:id="rId13"/>
              </a:rPr>
              <a:t>https://www.shoppingcartsafety.com</a:t>
            </a:r>
            <a:endParaRPr lang="en-US" sz="1400" dirty="0">
              <a:solidFill>
                <a:prstClr val="black"/>
              </a:solidFill>
            </a:endParaRPr>
          </a:p>
          <a:p>
            <a:pPr marL="45720" indent="0">
              <a:buNone/>
            </a:pPr>
            <a:r>
              <a:rPr lang="en-US" sz="1400" b="1" dirty="0"/>
              <a:t>Trampoline information: </a:t>
            </a:r>
            <a:r>
              <a:rPr lang="en-US" sz="1400" dirty="0">
                <a:hlinkClick r:id="rId14"/>
              </a:rPr>
              <a:t>https://www.aappublications.org/news/2019/09/10/focus091019</a:t>
            </a:r>
            <a:endParaRPr lang="en-US" sz="1400" dirty="0"/>
          </a:p>
          <a:p>
            <a:pPr marL="45720" indent="0">
              <a:buNone/>
            </a:pPr>
            <a:r>
              <a:rPr lang="en-US" sz="1400" b="1" i="1" dirty="0"/>
              <a:t>Preventing Pediatric Falls </a:t>
            </a:r>
            <a:r>
              <a:rPr lang="en-US" sz="1400" b="1" dirty="0"/>
              <a:t>Video: </a:t>
            </a:r>
            <a:r>
              <a:rPr lang="en-US" sz="1400" dirty="0">
                <a:hlinkClick r:id="rId15"/>
              </a:rPr>
              <a:t>https://newsnetwork.mayoclinic.org/discussion/mayo-clinic-trauma-expert-preventing-pediatric-falls/</a:t>
            </a:r>
            <a:r>
              <a:rPr lang="en-US" sz="1400" dirty="0"/>
              <a:t> </a:t>
            </a:r>
          </a:p>
        </p:txBody>
      </p:sp>
    </p:spTree>
    <p:extLst>
      <p:ext uri="{BB962C8B-B14F-4D97-AF65-F5344CB8AC3E}">
        <p14:creationId xmlns:p14="http://schemas.microsoft.com/office/powerpoint/2010/main" val="4132436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ED75C8C-35F3-4C91-AC51-B5C3A1576C0F}"/>
              </a:ext>
            </a:extLst>
          </p:cNvPr>
          <p:cNvSpPr>
            <a:spLocks noGrp="1"/>
          </p:cNvSpPr>
          <p:nvPr>
            <p:ph type="title"/>
          </p:nvPr>
        </p:nvSpPr>
        <p:spPr>
          <a:xfrm>
            <a:off x="1143000" y="609600"/>
            <a:ext cx="9875520" cy="1356360"/>
          </a:xfrm>
        </p:spPr>
        <p:txBody>
          <a:bodyPr>
            <a:normAutofit/>
          </a:bodyPr>
          <a:lstStyle/>
          <a:p>
            <a:pPr algn="ctr"/>
            <a:r>
              <a:rPr lang="en-US" b="1" dirty="0">
                <a:solidFill>
                  <a:srgbClr val="FFFFFF"/>
                </a:solidFill>
              </a:rPr>
              <a:t>Purpose: </a:t>
            </a:r>
            <a:r>
              <a:rPr lang="en-US" sz="3600" i="1" dirty="0">
                <a:solidFill>
                  <a:srgbClr val="FFFFFF"/>
                </a:solidFill>
              </a:rPr>
              <a:t>How to Keep your Child Safe from Falls</a:t>
            </a:r>
            <a:br>
              <a:rPr lang="en-US" dirty="0">
                <a:solidFill>
                  <a:srgbClr val="FFFFFF"/>
                </a:solidFill>
              </a:rPr>
            </a:br>
            <a:endParaRPr lang="en-US" dirty="0">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0ECD28-1D77-4CD0-A500-A86C4084EB44}"/>
              </a:ext>
            </a:extLst>
          </p:cNvPr>
          <p:cNvSpPr>
            <a:spLocks noGrp="1"/>
          </p:cNvSpPr>
          <p:nvPr>
            <p:ph idx="1"/>
          </p:nvPr>
        </p:nvSpPr>
        <p:spPr>
          <a:xfrm>
            <a:off x="1143001" y="2852530"/>
            <a:ext cx="4270248" cy="3243469"/>
          </a:xfrm>
        </p:spPr>
        <p:txBody>
          <a:bodyPr>
            <a:normAutofit fontScale="92500" lnSpcReduction="20000"/>
          </a:bodyPr>
          <a:lstStyle/>
          <a:p>
            <a:pPr marL="45720" indent="0">
              <a:buNone/>
            </a:pPr>
            <a:r>
              <a:rPr lang="en-US" sz="3000" u="sng" dirty="0"/>
              <a:t>We are going to talk about:</a:t>
            </a:r>
          </a:p>
          <a:p>
            <a:pPr marL="384048" indent="-384048">
              <a:lnSpc>
                <a:spcPct val="120000"/>
              </a:lnSpc>
              <a:spcAft>
                <a:spcPts val="200"/>
              </a:spcAft>
              <a:buFont typeface="Wingdings" panose="05000000000000000000" pitchFamily="2" charset="2"/>
              <a:buChar char="v"/>
            </a:pPr>
            <a:r>
              <a:rPr lang="en-US" sz="2400" dirty="0"/>
              <a:t>Child Fall Injuries in California</a:t>
            </a:r>
          </a:p>
          <a:p>
            <a:pPr marL="384048" indent="-384048">
              <a:lnSpc>
                <a:spcPct val="120000"/>
              </a:lnSpc>
              <a:spcAft>
                <a:spcPts val="200"/>
              </a:spcAft>
              <a:buFont typeface="Wingdings" panose="05000000000000000000" pitchFamily="2" charset="2"/>
              <a:buChar char="v"/>
            </a:pPr>
            <a:r>
              <a:rPr lang="en-US" sz="2400" dirty="0"/>
              <a:t>Falls in the Home</a:t>
            </a:r>
          </a:p>
          <a:p>
            <a:pPr marL="384048" indent="-384048">
              <a:lnSpc>
                <a:spcPct val="120000"/>
              </a:lnSpc>
              <a:spcAft>
                <a:spcPts val="200"/>
              </a:spcAft>
              <a:buFont typeface="Wingdings" panose="05000000000000000000" pitchFamily="2" charset="2"/>
              <a:buChar char="v"/>
            </a:pPr>
            <a:r>
              <a:rPr lang="en-US" sz="2400" dirty="0"/>
              <a:t>Falls on the Go</a:t>
            </a:r>
          </a:p>
          <a:p>
            <a:pPr marL="384048" indent="-384048">
              <a:lnSpc>
                <a:spcPct val="120000"/>
              </a:lnSpc>
              <a:spcAft>
                <a:spcPts val="200"/>
              </a:spcAft>
              <a:buFont typeface="Wingdings" panose="05000000000000000000" pitchFamily="2" charset="2"/>
              <a:buChar char="v"/>
            </a:pPr>
            <a:r>
              <a:rPr lang="en-US" sz="2400" dirty="0"/>
              <a:t>When  your Child Falls</a:t>
            </a:r>
          </a:p>
          <a:p>
            <a:pPr marL="384048" indent="-384048">
              <a:lnSpc>
                <a:spcPct val="120000"/>
              </a:lnSpc>
              <a:spcAft>
                <a:spcPts val="200"/>
              </a:spcAft>
              <a:buFont typeface="Wingdings" panose="05000000000000000000" pitchFamily="2" charset="2"/>
              <a:buChar char="v"/>
            </a:pPr>
            <a:r>
              <a:rPr lang="en-US" sz="2400" dirty="0"/>
              <a:t>Safety Reminders</a:t>
            </a:r>
          </a:p>
          <a:p>
            <a:pPr marL="45720" indent="0">
              <a:buNone/>
            </a:pPr>
            <a:endParaRPr lang="en-US" dirty="0"/>
          </a:p>
        </p:txBody>
      </p:sp>
      <p:pic>
        <p:nvPicPr>
          <p:cNvPr id="4" name="Picture 3">
            <a:extLst>
              <a:ext uri="{FF2B5EF4-FFF2-40B4-BE49-F238E27FC236}">
                <a16:creationId xmlns:a16="http://schemas.microsoft.com/office/drawing/2014/main" id="{DB56553D-EC52-4FDF-AB5C-0B5B62157316}"/>
              </a:ext>
            </a:extLst>
          </p:cNvPr>
          <p:cNvPicPr>
            <a:picLocks noChangeAspect="1"/>
          </p:cNvPicPr>
          <p:nvPr/>
        </p:nvPicPr>
        <p:blipFill>
          <a:blip r:embed="rId3"/>
          <a:stretch>
            <a:fillRect/>
          </a:stretch>
        </p:blipFill>
        <p:spPr>
          <a:xfrm>
            <a:off x="7042022" y="2832086"/>
            <a:ext cx="3976498" cy="3462755"/>
          </a:xfrm>
          <a:prstGeom prst="rect">
            <a:avLst/>
          </a:prstGeom>
        </p:spPr>
      </p:pic>
    </p:spTree>
    <p:extLst>
      <p:ext uri="{BB962C8B-B14F-4D97-AF65-F5344CB8AC3E}">
        <p14:creationId xmlns:p14="http://schemas.microsoft.com/office/powerpoint/2010/main" val="624316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CB336E-94B0-4D0A-8B9D-3CD7BB78E5AB}"/>
              </a:ext>
            </a:extLst>
          </p:cNvPr>
          <p:cNvSpPr>
            <a:spLocks noGrp="1"/>
          </p:cNvSpPr>
          <p:nvPr>
            <p:ph type="title"/>
          </p:nvPr>
        </p:nvSpPr>
        <p:spPr>
          <a:xfrm>
            <a:off x="1143000" y="609600"/>
            <a:ext cx="9875520" cy="1356360"/>
          </a:xfrm>
        </p:spPr>
        <p:txBody>
          <a:bodyPr>
            <a:normAutofit/>
          </a:bodyPr>
          <a:lstStyle/>
          <a:p>
            <a:pPr algn="ctr"/>
            <a:r>
              <a:rPr lang="en-US" dirty="0">
                <a:solidFill>
                  <a:srgbClr val="FFFFFF"/>
                </a:solidFill>
              </a:rPr>
              <a:t>Child Fall Injuries in California</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9">
            <a:extLst>
              <a:ext uri="{FF2B5EF4-FFF2-40B4-BE49-F238E27FC236}">
                <a16:creationId xmlns:a16="http://schemas.microsoft.com/office/drawing/2014/main" id="{8847CB4D-7BB8-492A-84BB-8AAFE824C13D}"/>
              </a:ext>
            </a:extLst>
          </p:cNvPr>
          <p:cNvGraphicFramePr>
            <a:graphicFrameLocks noGrp="1"/>
          </p:cNvGraphicFramePr>
          <p:nvPr>
            <p:ph idx="1"/>
            <p:extLst>
              <p:ext uri="{D42A27DB-BD31-4B8C-83A1-F6EECF244321}">
                <p14:modId xmlns:p14="http://schemas.microsoft.com/office/powerpoint/2010/main" val="2844319080"/>
              </p:ext>
            </p:extLst>
          </p:nvPr>
        </p:nvGraphicFramePr>
        <p:xfrm>
          <a:off x="1159667" y="3428999"/>
          <a:ext cx="9872662" cy="2225040"/>
        </p:xfrm>
        <a:graphic>
          <a:graphicData uri="http://schemas.openxmlformats.org/drawingml/2006/table">
            <a:tbl>
              <a:tblPr firstRow="1" bandRow="1">
                <a:tableStyleId>{5C22544A-7EE6-4342-B048-85BDC9FD1C3A}</a:tableStyleId>
              </a:tblPr>
              <a:tblGrid>
                <a:gridCol w="4936331">
                  <a:extLst>
                    <a:ext uri="{9D8B030D-6E8A-4147-A177-3AD203B41FA5}">
                      <a16:colId xmlns:a16="http://schemas.microsoft.com/office/drawing/2014/main" val="3546272669"/>
                    </a:ext>
                  </a:extLst>
                </a:gridCol>
                <a:gridCol w="4936331">
                  <a:extLst>
                    <a:ext uri="{9D8B030D-6E8A-4147-A177-3AD203B41FA5}">
                      <a16:colId xmlns:a16="http://schemas.microsoft.com/office/drawing/2014/main" val="3994954112"/>
                    </a:ext>
                  </a:extLst>
                </a:gridCol>
              </a:tblGrid>
              <a:tr h="370840">
                <a:tc>
                  <a:txBody>
                    <a:bodyPr/>
                    <a:lstStyle/>
                    <a:p>
                      <a:pPr algn="ctr"/>
                      <a:r>
                        <a:rPr lang="en-US" dirty="0"/>
                        <a:t>AGE GROUP</a:t>
                      </a:r>
                    </a:p>
                  </a:txBody>
                  <a:tcPr/>
                </a:tc>
                <a:tc>
                  <a:txBody>
                    <a:bodyPr/>
                    <a:lstStyle/>
                    <a:p>
                      <a:pPr algn="ctr"/>
                      <a:r>
                        <a:rPr lang="en-US" dirty="0"/>
                        <a:t>TOTAL</a:t>
                      </a:r>
                    </a:p>
                  </a:txBody>
                  <a:tcPr/>
                </a:tc>
                <a:extLst>
                  <a:ext uri="{0D108BD9-81ED-4DB2-BD59-A6C34878D82A}">
                    <a16:rowId xmlns:a16="http://schemas.microsoft.com/office/drawing/2014/main" val="3756115867"/>
                  </a:ext>
                </a:extLst>
              </a:tr>
              <a:tr h="370840">
                <a:tc>
                  <a:txBody>
                    <a:bodyPr/>
                    <a:lstStyle/>
                    <a:p>
                      <a:pPr algn="ctr"/>
                      <a:r>
                        <a:rPr lang="en-US" dirty="0"/>
                        <a:t>&lt;1</a:t>
                      </a:r>
                    </a:p>
                  </a:txBody>
                  <a:tcPr/>
                </a:tc>
                <a:tc>
                  <a:txBody>
                    <a:bodyPr/>
                    <a:lstStyle/>
                    <a:p>
                      <a:pPr algn="ctr"/>
                      <a:r>
                        <a:rPr lang="en-US" dirty="0"/>
                        <a:t>429</a:t>
                      </a:r>
                    </a:p>
                  </a:txBody>
                  <a:tcPr/>
                </a:tc>
                <a:extLst>
                  <a:ext uri="{0D108BD9-81ED-4DB2-BD59-A6C34878D82A}">
                    <a16:rowId xmlns:a16="http://schemas.microsoft.com/office/drawing/2014/main" val="3068794794"/>
                  </a:ext>
                </a:extLst>
              </a:tr>
              <a:tr h="370840">
                <a:tc>
                  <a:txBody>
                    <a:bodyPr/>
                    <a:lstStyle/>
                    <a:p>
                      <a:pPr algn="ctr"/>
                      <a:r>
                        <a:rPr lang="en-US" dirty="0"/>
                        <a:t>1-4</a:t>
                      </a:r>
                    </a:p>
                  </a:txBody>
                  <a:tcPr/>
                </a:tc>
                <a:tc>
                  <a:txBody>
                    <a:bodyPr/>
                    <a:lstStyle/>
                    <a:p>
                      <a:pPr algn="ctr"/>
                      <a:r>
                        <a:rPr lang="en-US" dirty="0"/>
                        <a:t>1,440</a:t>
                      </a:r>
                    </a:p>
                  </a:txBody>
                  <a:tcPr/>
                </a:tc>
                <a:extLst>
                  <a:ext uri="{0D108BD9-81ED-4DB2-BD59-A6C34878D82A}">
                    <a16:rowId xmlns:a16="http://schemas.microsoft.com/office/drawing/2014/main" val="77856457"/>
                  </a:ext>
                </a:extLst>
              </a:tr>
              <a:tr h="370840">
                <a:tc>
                  <a:txBody>
                    <a:bodyPr/>
                    <a:lstStyle/>
                    <a:p>
                      <a:pPr algn="ctr"/>
                      <a:r>
                        <a:rPr lang="en-US" dirty="0"/>
                        <a:t>5-9</a:t>
                      </a:r>
                    </a:p>
                  </a:txBody>
                  <a:tcPr/>
                </a:tc>
                <a:tc>
                  <a:txBody>
                    <a:bodyPr/>
                    <a:lstStyle/>
                    <a:p>
                      <a:pPr algn="ctr"/>
                      <a:r>
                        <a:rPr lang="en-US" dirty="0"/>
                        <a:t>1,604</a:t>
                      </a:r>
                    </a:p>
                  </a:txBody>
                  <a:tcPr/>
                </a:tc>
                <a:extLst>
                  <a:ext uri="{0D108BD9-81ED-4DB2-BD59-A6C34878D82A}">
                    <a16:rowId xmlns:a16="http://schemas.microsoft.com/office/drawing/2014/main" val="181888284"/>
                  </a:ext>
                </a:extLst>
              </a:tr>
              <a:tr h="370840">
                <a:tc>
                  <a:txBody>
                    <a:bodyPr/>
                    <a:lstStyle/>
                    <a:p>
                      <a:pPr algn="ctr"/>
                      <a:r>
                        <a:rPr lang="en-US" dirty="0"/>
                        <a:t>10-14</a:t>
                      </a:r>
                    </a:p>
                  </a:txBody>
                  <a:tcPr/>
                </a:tc>
                <a:tc>
                  <a:txBody>
                    <a:bodyPr/>
                    <a:lstStyle/>
                    <a:p>
                      <a:pPr algn="ctr"/>
                      <a:r>
                        <a:rPr lang="en-US" dirty="0"/>
                        <a:t>1,028</a:t>
                      </a:r>
                    </a:p>
                  </a:txBody>
                  <a:tcPr/>
                </a:tc>
                <a:extLst>
                  <a:ext uri="{0D108BD9-81ED-4DB2-BD59-A6C34878D82A}">
                    <a16:rowId xmlns:a16="http://schemas.microsoft.com/office/drawing/2014/main" val="1192539587"/>
                  </a:ext>
                </a:extLst>
              </a:tr>
              <a:tr h="370840">
                <a:tc>
                  <a:txBody>
                    <a:bodyPr/>
                    <a:lstStyle/>
                    <a:p>
                      <a:pPr algn="ctr"/>
                      <a:r>
                        <a:rPr lang="en-US" dirty="0"/>
                        <a:t>15-19</a:t>
                      </a:r>
                    </a:p>
                  </a:txBody>
                  <a:tcPr/>
                </a:tc>
                <a:tc>
                  <a:txBody>
                    <a:bodyPr/>
                    <a:lstStyle/>
                    <a:p>
                      <a:pPr algn="ctr"/>
                      <a:r>
                        <a:rPr lang="en-US" dirty="0"/>
                        <a:t>993</a:t>
                      </a:r>
                    </a:p>
                  </a:txBody>
                  <a:tcPr/>
                </a:tc>
                <a:extLst>
                  <a:ext uri="{0D108BD9-81ED-4DB2-BD59-A6C34878D82A}">
                    <a16:rowId xmlns:a16="http://schemas.microsoft.com/office/drawing/2014/main" val="475444836"/>
                  </a:ext>
                </a:extLst>
              </a:tr>
            </a:tbl>
          </a:graphicData>
        </a:graphic>
      </p:graphicFrame>
      <p:graphicFrame>
        <p:nvGraphicFramePr>
          <p:cNvPr id="11" name="Table 15">
            <a:extLst>
              <a:ext uri="{FF2B5EF4-FFF2-40B4-BE49-F238E27FC236}">
                <a16:creationId xmlns:a16="http://schemas.microsoft.com/office/drawing/2014/main" id="{184D2B3A-0B81-4E9D-BC48-F5691094B865}"/>
              </a:ext>
            </a:extLst>
          </p:cNvPr>
          <p:cNvGraphicFramePr>
            <a:graphicFrameLocks noGrp="1"/>
          </p:cNvGraphicFramePr>
          <p:nvPr>
            <p:extLst>
              <p:ext uri="{D42A27DB-BD31-4B8C-83A1-F6EECF244321}">
                <p14:modId xmlns:p14="http://schemas.microsoft.com/office/powerpoint/2010/main" val="666401535"/>
              </p:ext>
            </p:extLst>
          </p:nvPr>
        </p:nvGraphicFramePr>
        <p:xfrm>
          <a:off x="1159666" y="3058158"/>
          <a:ext cx="9858854" cy="370840"/>
        </p:xfrm>
        <a:graphic>
          <a:graphicData uri="http://schemas.openxmlformats.org/drawingml/2006/table">
            <a:tbl>
              <a:tblPr firstRow="1" bandRow="1">
                <a:tableStyleId>{5C22544A-7EE6-4342-B048-85BDC9FD1C3A}</a:tableStyleId>
              </a:tblPr>
              <a:tblGrid>
                <a:gridCol w="9858854">
                  <a:extLst>
                    <a:ext uri="{9D8B030D-6E8A-4147-A177-3AD203B41FA5}">
                      <a16:colId xmlns:a16="http://schemas.microsoft.com/office/drawing/2014/main" val="231889706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Non-Fatal Fall Injury Hospitalization in California, 2015</a:t>
                      </a:r>
                    </a:p>
                  </a:txBody>
                  <a:tcPr/>
                </a:tc>
                <a:extLst>
                  <a:ext uri="{0D108BD9-81ED-4DB2-BD59-A6C34878D82A}">
                    <a16:rowId xmlns:a16="http://schemas.microsoft.com/office/drawing/2014/main" val="1103337387"/>
                  </a:ext>
                </a:extLst>
              </a:tr>
            </a:tbl>
          </a:graphicData>
        </a:graphic>
      </p:graphicFrame>
      <p:sp>
        <p:nvSpPr>
          <p:cNvPr id="17" name="TextBox 16">
            <a:extLst>
              <a:ext uri="{FF2B5EF4-FFF2-40B4-BE49-F238E27FC236}">
                <a16:creationId xmlns:a16="http://schemas.microsoft.com/office/drawing/2014/main" id="{10B92DA4-D8A8-438E-AA26-9596B1E5D7BB}"/>
              </a:ext>
            </a:extLst>
          </p:cNvPr>
          <p:cNvSpPr txBox="1"/>
          <p:nvPr/>
        </p:nvSpPr>
        <p:spPr>
          <a:xfrm>
            <a:off x="643467" y="6451301"/>
            <a:ext cx="11548533" cy="276999"/>
          </a:xfrm>
          <a:prstGeom prst="rect">
            <a:avLst/>
          </a:prstGeom>
          <a:noFill/>
        </p:spPr>
        <p:txBody>
          <a:bodyPr wrap="square" rtlCol="0">
            <a:spAutoFit/>
          </a:bodyPr>
          <a:lstStyle/>
          <a:p>
            <a:r>
              <a:rPr lang="en-US" sz="1200" i="1" dirty="0"/>
              <a:t>Source: http://epicenter.cdph.ca.gov/ReportMenus/CallReportingServicesDataSummaries.ashx?reportID=11&amp;reportDataID=2&amp;DataYear=2015&amp;countyList=101&amp;OutputFormat=3</a:t>
            </a:r>
          </a:p>
        </p:txBody>
      </p:sp>
    </p:spTree>
    <p:extLst>
      <p:ext uri="{BB962C8B-B14F-4D97-AF65-F5344CB8AC3E}">
        <p14:creationId xmlns:p14="http://schemas.microsoft.com/office/powerpoint/2010/main" val="2844236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39819-3935-4DBA-B997-9A7C91618A5A}"/>
              </a:ext>
            </a:extLst>
          </p:cNvPr>
          <p:cNvSpPr>
            <a:spLocks noGrp="1"/>
          </p:cNvSpPr>
          <p:nvPr>
            <p:ph type="title"/>
          </p:nvPr>
        </p:nvSpPr>
        <p:spPr/>
        <p:txBody>
          <a:bodyPr/>
          <a:lstStyle/>
          <a:p>
            <a:pPr algn="ctr"/>
            <a:r>
              <a:rPr lang="en-US" dirty="0"/>
              <a:t>Child Fall Injuries in </a:t>
            </a:r>
            <a:r>
              <a:rPr lang="en-US" i="1" dirty="0"/>
              <a:t>[Your County]</a:t>
            </a:r>
          </a:p>
        </p:txBody>
      </p:sp>
      <p:sp>
        <p:nvSpPr>
          <p:cNvPr id="3" name="Content Placeholder 2">
            <a:extLst>
              <a:ext uri="{FF2B5EF4-FFF2-40B4-BE49-F238E27FC236}">
                <a16:creationId xmlns:a16="http://schemas.microsoft.com/office/drawing/2014/main" id="{6EBE9327-E7EE-49E8-A80D-DEB05E864941}"/>
              </a:ext>
            </a:extLst>
          </p:cNvPr>
          <p:cNvSpPr>
            <a:spLocks noGrp="1"/>
          </p:cNvSpPr>
          <p:nvPr>
            <p:ph idx="1"/>
          </p:nvPr>
        </p:nvSpPr>
        <p:spPr>
          <a:xfrm>
            <a:off x="1143000" y="2057400"/>
            <a:ext cx="9872871" cy="3718932"/>
          </a:xfrm>
        </p:spPr>
        <p:txBody>
          <a:bodyPr/>
          <a:lstStyle/>
          <a:p>
            <a:pPr marL="45720" indent="0">
              <a:buNone/>
            </a:pPr>
            <a:r>
              <a:rPr lang="en-US" sz="2800" i="1" dirty="0"/>
              <a:t>Include any county-specific data here.</a:t>
            </a:r>
          </a:p>
          <a:p>
            <a:pPr>
              <a:buFont typeface="Wingdings" panose="05000000000000000000" pitchFamily="2" charset="2"/>
              <a:buChar char="v"/>
            </a:pPr>
            <a:r>
              <a:rPr lang="en-US" sz="2800" i="1" dirty="0"/>
              <a:t>Check these sources to find data for your county</a:t>
            </a:r>
          </a:p>
          <a:p>
            <a:pPr lvl="1">
              <a:buFont typeface="Wingdings" panose="05000000000000000000" pitchFamily="2" charset="2"/>
              <a:buChar char="Ø"/>
            </a:pPr>
            <a:r>
              <a:rPr lang="en-US" sz="2800" i="1" dirty="0"/>
              <a:t>http://epicenter.cdph.ca.gov/</a:t>
            </a:r>
          </a:p>
          <a:p>
            <a:pPr lvl="1">
              <a:buFont typeface="Wingdings" panose="05000000000000000000" pitchFamily="2" charset="2"/>
              <a:buChar char="Ø"/>
            </a:pPr>
            <a:r>
              <a:rPr lang="en-US" sz="2800" i="1" dirty="0"/>
              <a:t>https://www.kidsdata.org/</a:t>
            </a:r>
          </a:p>
          <a:p>
            <a:endParaRPr lang="en-US" dirty="0"/>
          </a:p>
        </p:txBody>
      </p:sp>
      <p:sp>
        <p:nvSpPr>
          <p:cNvPr id="11" name="Rectangle 10">
            <a:extLst>
              <a:ext uri="{FF2B5EF4-FFF2-40B4-BE49-F238E27FC236}">
                <a16:creationId xmlns:a16="http://schemas.microsoft.com/office/drawing/2014/main" id="{19455347-B717-4148-AE99-5A8F4982ED72}"/>
              </a:ext>
            </a:extLst>
          </p:cNvPr>
          <p:cNvSpPr/>
          <p:nvPr/>
        </p:nvSpPr>
        <p:spPr>
          <a:xfrm>
            <a:off x="972176" y="5497552"/>
            <a:ext cx="10214518" cy="11039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chemeClr val="tx1"/>
                </a:solidFill>
              </a:rPr>
              <a:t>Sources:</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946310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F34D5D1-C14B-49C5-B053-3F278DD1FB9F}"/>
              </a:ext>
            </a:extLst>
          </p:cNvPr>
          <p:cNvSpPr>
            <a:spLocks noGrp="1"/>
          </p:cNvSpPr>
          <p:nvPr>
            <p:ph type="title"/>
          </p:nvPr>
        </p:nvSpPr>
        <p:spPr>
          <a:xfrm>
            <a:off x="441009" y="873457"/>
            <a:ext cx="3273042" cy="5222543"/>
          </a:xfrm>
        </p:spPr>
        <p:txBody>
          <a:bodyPr>
            <a:normAutofit/>
          </a:bodyPr>
          <a:lstStyle/>
          <a:p>
            <a:pPr algn="ctr"/>
            <a:r>
              <a:rPr lang="en-US" sz="5400" b="1" dirty="0">
                <a:solidFill>
                  <a:srgbClr val="FFFFFF"/>
                </a:solidFill>
              </a:rPr>
              <a:t>Falls </a:t>
            </a:r>
            <a:br>
              <a:rPr lang="en-US" sz="5400" b="1" dirty="0">
                <a:solidFill>
                  <a:srgbClr val="FFFFFF"/>
                </a:solidFill>
              </a:rPr>
            </a:br>
            <a:r>
              <a:rPr lang="en-US" sz="5400" b="1" dirty="0">
                <a:solidFill>
                  <a:srgbClr val="FFFFFF"/>
                </a:solidFill>
              </a:rPr>
              <a:t>in </a:t>
            </a:r>
            <a:br>
              <a:rPr lang="en-US" sz="5400" b="1" dirty="0">
                <a:solidFill>
                  <a:srgbClr val="FFFFFF"/>
                </a:solidFill>
              </a:rPr>
            </a:br>
            <a:r>
              <a:rPr lang="en-US" sz="5400" b="1" dirty="0">
                <a:solidFill>
                  <a:srgbClr val="FFFFFF"/>
                </a:solidFill>
              </a:rPr>
              <a:t>the </a:t>
            </a:r>
            <a:br>
              <a:rPr lang="en-US" sz="5400" b="1" dirty="0">
                <a:solidFill>
                  <a:srgbClr val="FFFFFF"/>
                </a:solidFill>
              </a:rPr>
            </a:br>
            <a:r>
              <a:rPr lang="en-US" sz="5400" b="1" dirty="0">
                <a:solidFill>
                  <a:srgbClr val="FFFFFF"/>
                </a:solidFill>
              </a:rPr>
              <a:t>Home</a:t>
            </a:r>
            <a:endParaRPr lang="en-US" sz="2800" b="1" dirty="0">
              <a:solidFill>
                <a:srgbClr val="FFFFFF"/>
              </a:solidFill>
            </a:endParaRPr>
          </a:p>
        </p:txBody>
      </p:sp>
      <p:sp>
        <p:nvSpPr>
          <p:cNvPr id="3" name="Content Placeholder 2">
            <a:extLst>
              <a:ext uri="{FF2B5EF4-FFF2-40B4-BE49-F238E27FC236}">
                <a16:creationId xmlns:a16="http://schemas.microsoft.com/office/drawing/2014/main" id="{28767CEB-7DE6-4B12-A573-16FA0084FFE9}"/>
              </a:ext>
            </a:extLst>
          </p:cNvPr>
          <p:cNvSpPr>
            <a:spLocks noGrp="1"/>
          </p:cNvSpPr>
          <p:nvPr>
            <p:ph idx="1"/>
          </p:nvPr>
        </p:nvSpPr>
        <p:spPr>
          <a:xfrm>
            <a:off x="4995081" y="873457"/>
            <a:ext cx="6020790" cy="5222543"/>
          </a:xfrm>
        </p:spPr>
        <p:txBody>
          <a:bodyPr anchor="ctr">
            <a:normAutofit/>
          </a:bodyPr>
          <a:lstStyle/>
          <a:p>
            <a:pPr marL="45720" indent="0">
              <a:buNone/>
            </a:pPr>
            <a:r>
              <a:rPr lang="en-US" sz="3600" b="1" dirty="0"/>
              <a:t>Common Causes of Falls in the Home among Children Age 0-5 are:</a:t>
            </a:r>
          </a:p>
          <a:p>
            <a:r>
              <a:rPr lang="en-US" sz="3200" dirty="0"/>
              <a:t>Stairs</a:t>
            </a:r>
          </a:p>
          <a:p>
            <a:r>
              <a:rPr lang="en-US" sz="3200" dirty="0"/>
              <a:t>Windows</a:t>
            </a:r>
          </a:p>
          <a:p>
            <a:r>
              <a:rPr lang="en-US" sz="3200" dirty="0"/>
              <a:t>Baby Equipment &amp; Furniture</a:t>
            </a:r>
          </a:p>
          <a:p>
            <a:r>
              <a:rPr lang="en-US" sz="3200" dirty="0"/>
              <a:t>Bathtubs &amp; Other Slippery Surfaces</a:t>
            </a:r>
          </a:p>
          <a:p>
            <a:endParaRPr lang="en-US" sz="2000" dirty="0"/>
          </a:p>
        </p:txBody>
      </p:sp>
    </p:spTree>
    <p:extLst>
      <p:ext uri="{BB962C8B-B14F-4D97-AF65-F5344CB8AC3E}">
        <p14:creationId xmlns:p14="http://schemas.microsoft.com/office/powerpoint/2010/main" val="1320841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01F67-BFDA-4886-BDA0-89762B5A2EDD}"/>
              </a:ext>
            </a:extLst>
          </p:cNvPr>
          <p:cNvSpPr>
            <a:spLocks noGrp="1"/>
          </p:cNvSpPr>
          <p:nvPr>
            <p:ph type="title"/>
          </p:nvPr>
        </p:nvSpPr>
        <p:spPr/>
        <p:txBody>
          <a:bodyPr/>
          <a:lstStyle/>
          <a:p>
            <a:pPr algn="ctr"/>
            <a:r>
              <a:rPr lang="en-US" b="1" dirty="0"/>
              <a:t>Falls at Home:</a:t>
            </a:r>
            <a:r>
              <a:rPr lang="en-US" dirty="0"/>
              <a:t> </a:t>
            </a:r>
            <a:r>
              <a:rPr lang="en-US" i="1" dirty="0"/>
              <a:t>Prevention</a:t>
            </a:r>
            <a:endParaRPr lang="en-US" dirty="0"/>
          </a:p>
        </p:txBody>
      </p:sp>
      <p:pic>
        <p:nvPicPr>
          <p:cNvPr id="4" name="Online Media 8" title="Parachute Safe Kids Week 2019">
            <a:hlinkClick r:id="" action="ppaction://media"/>
            <a:extLst>
              <a:ext uri="{FF2B5EF4-FFF2-40B4-BE49-F238E27FC236}">
                <a16:creationId xmlns:a16="http://schemas.microsoft.com/office/drawing/2014/main" id="{ECBD617C-1E05-4CAF-B3AD-612CC16D4A4A}"/>
              </a:ext>
            </a:extLst>
          </p:cNvPr>
          <p:cNvPicPr>
            <a:picLocks noGrp="1" noRot="1" noChangeAspect="1"/>
          </p:cNvPicPr>
          <p:nvPr>
            <p:ph idx="1"/>
            <a:videoFile r:link="rId1"/>
          </p:nvPr>
        </p:nvPicPr>
        <p:blipFill>
          <a:blip r:embed="rId4"/>
          <a:stretch>
            <a:fillRect/>
          </a:stretch>
        </p:blipFill>
        <p:spPr>
          <a:xfrm>
            <a:off x="2189963" y="1730519"/>
            <a:ext cx="7812074" cy="4394291"/>
          </a:xfrm>
          <a:prstGeom prst="rect">
            <a:avLst/>
          </a:prstGeom>
        </p:spPr>
      </p:pic>
      <p:sp>
        <p:nvSpPr>
          <p:cNvPr id="3" name="TextBox 2">
            <a:extLst>
              <a:ext uri="{FF2B5EF4-FFF2-40B4-BE49-F238E27FC236}">
                <a16:creationId xmlns:a16="http://schemas.microsoft.com/office/drawing/2014/main" id="{58614394-699B-4F3E-9445-E4B0E537FFF9}"/>
              </a:ext>
            </a:extLst>
          </p:cNvPr>
          <p:cNvSpPr txBox="1"/>
          <p:nvPr/>
        </p:nvSpPr>
        <p:spPr>
          <a:xfrm>
            <a:off x="2380445" y="6436294"/>
            <a:ext cx="7431110" cy="553998"/>
          </a:xfrm>
          <a:prstGeom prst="rect">
            <a:avLst/>
          </a:prstGeom>
          <a:noFill/>
        </p:spPr>
        <p:txBody>
          <a:bodyPr wrap="square" rtlCol="0">
            <a:spAutoFit/>
          </a:bodyPr>
          <a:lstStyle/>
          <a:p>
            <a:pPr algn="ctr"/>
            <a:r>
              <a:rPr lang="en-US" sz="1200" i="1" dirty="0"/>
              <a:t>Source: </a:t>
            </a:r>
            <a:r>
              <a:rPr lang="en-US" sz="1200" dirty="0"/>
              <a:t>https://parachute.ca/en/injury-topic/fall-prevention-for-children/</a:t>
            </a:r>
          </a:p>
          <a:p>
            <a:endParaRPr lang="en-US" i="1" dirty="0"/>
          </a:p>
        </p:txBody>
      </p:sp>
    </p:spTree>
    <p:extLst>
      <p:ext uri="{BB962C8B-B14F-4D97-AF65-F5344CB8AC3E}">
        <p14:creationId xmlns:p14="http://schemas.microsoft.com/office/powerpoint/2010/main" val="422542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5F86E95-42D1-446F-9187-CFC01F7D9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6701F444-B5CD-4D53-80A3-10109F65970B}"/>
              </a:ext>
            </a:extLst>
          </p:cNvPr>
          <p:cNvSpPr txBox="1"/>
          <p:nvPr/>
        </p:nvSpPr>
        <p:spPr>
          <a:xfrm>
            <a:off x="1143000" y="609600"/>
            <a:ext cx="6693061" cy="135636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400" b="1" dirty="0">
                <a:solidFill>
                  <a:schemeClr val="bg1"/>
                </a:solidFill>
                <a:latin typeface="+mj-lt"/>
                <a:ea typeface="+mj-ea"/>
                <a:cs typeface="+mj-cs"/>
              </a:rPr>
              <a:t>Falls from Stairs</a:t>
            </a:r>
          </a:p>
        </p:txBody>
      </p:sp>
      <p:sp>
        <p:nvSpPr>
          <p:cNvPr id="3" name="Content Placeholder 2">
            <a:extLst>
              <a:ext uri="{FF2B5EF4-FFF2-40B4-BE49-F238E27FC236}">
                <a16:creationId xmlns:a16="http://schemas.microsoft.com/office/drawing/2014/main" id="{CB48119E-8C9E-4228-91B7-0DD065BD285F}"/>
              </a:ext>
            </a:extLst>
          </p:cNvPr>
          <p:cNvSpPr>
            <a:spLocks noGrp="1"/>
          </p:cNvSpPr>
          <p:nvPr>
            <p:ph idx="1"/>
          </p:nvPr>
        </p:nvSpPr>
        <p:spPr>
          <a:xfrm>
            <a:off x="888642" y="2057400"/>
            <a:ext cx="6947419" cy="4038600"/>
          </a:xfrm>
        </p:spPr>
        <p:txBody>
          <a:bodyPr vert="horz" lIns="91440" tIns="45720" rIns="91440" bIns="45720" rtlCol="0">
            <a:normAutofit/>
          </a:bodyPr>
          <a:lstStyle/>
          <a:p>
            <a:pPr>
              <a:buClr>
                <a:schemeClr val="bg1"/>
              </a:buClr>
              <a:buFont typeface="Wingdings" panose="05000000000000000000" pitchFamily="2" charset="2"/>
              <a:buChar char="v"/>
            </a:pPr>
            <a:r>
              <a:rPr lang="en-US" sz="2800" dirty="0">
                <a:solidFill>
                  <a:schemeClr val="bg1"/>
                </a:solidFill>
              </a:rPr>
              <a:t>Every 6 minutes, a child under age 5, is hurt falling down the stairs</a:t>
            </a:r>
          </a:p>
          <a:p>
            <a:pPr>
              <a:buClr>
                <a:schemeClr val="bg1"/>
              </a:buClr>
              <a:buFont typeface="Wingdings" panose="05000000000000000000" pitchFamily="2" charset="2"/>
              <a:buChar char="v"/>
            </a:pPr>
            <a:r>
              <a:rPr lang="en-US" sz="2800" dirty="0">
                <a:solidFill>
                  <a:schemeClr val="bg1"/>
                </a:solidFill>
              </a:rPr>
              <a:t>In 10 years, nearly 1 million children under age 5 were taken to the hospital after a fall from stairs </a:t>
            </a:r>
          </a:p>
          <a:p>
            <a:pPr lvl="1">
              <a:buClr>
                <a:schemeClr val="bg1"/>
              </a:buClr>
              <a:buFont typeface="Wingdings" panose="05000000000000000000" pitchFamily="2" charset="2"/>
              <a:buChar char="Ø"/>
            </a:pPr>
            <a:r>
              <a:rPr lang="en-US" sz="2600" dirty="0">
                <a:solidFill>
                  <a:schemeClr val="bg1"/>
                </a:solidFill>
              </a:rPr>
              <a:t>More than 30% were babies (12 months and younger)</a:t>
            </a:r>
          </a:p>
        </p:txBody>
      </p:sp>
      <p:pic>
        <p:nvPicPr>
          <p:cNvPr id="7" name="Picture 2">
            <a:extLst>
              <a:ext uri="{FF2B5EF4-FFF2-40B4-BE49-F238E27FC236}">
                <a16:creationId xmlns:a16="http://schemas.microsoft.com/office/drawing/2014/main" id="{AE739902-3F5B-4D8C-9BEF-DFA3A104A8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5" r="39420" b="1"/>
          <a:stretch/>
        </p:blipFill>
        <p:spPr bwMode="auto">
          <a:xfrm>
            <a:off x="8301386" y="243840"/>
            <a:ext cx="3646837" cy="63779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A3BA6363-1B19-49E0-A5CE-CCB212D8E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B027C593-3D42-4B96-9FA7-85C34553EAFF}"/>
              </a:ext>
            </a:extLst>
          </p:cNvPr>
          <p:cNvSpPr txBox="1"/>
          <p:nvPr/>
        </p:nvSpPr>
        <p:spPr>
          <a:xfrm>
            <a:off x="1121304" y="5512890"/>
            <a:ext cx="6947419" cy="1200329"/>
          </a:xfrm>
          <a:prstGeom prst="rect">
            <a:avLst/>
          </a:prstGeom>
          <a:noFill/>
        </p:spPr>
        <p:txBody>
          <a:bodyPr wrap="square" rtlCol="0">
            <a:spAutoFit/>
          </a:bodyPr>
          <a:lstStyle/>
          <a:p>
            <a:r>
              <a:rPr lang="en-US" sz="1200" i="1" dirty="0">
                <a:solidFill>
                  <a:schemeClr val="bg1"/>
                </a:solidFill>
              </a:rPr>
              <a:t>Sources:</a:t>
            </a:r>
          </a:p>
          <a:p>
            <a:r>
              <a:rPr lang="en-US" sz="1200" dirty="0">
                <a:hlinkClick r:id="rId4"/>
              </a:rPr>
              <a:t>https://www.cbsnews.com/news/stair-injuries-report-every-six-minutes-us-child-falls/</a:t>
            </a:r>
            <a:endParaRPr lang="en-US" sz="1200" dirty="0"/>
          </a:p>
          <a:p>
            <a:r>
              <a:rPr lang="en-US" sz="1200" dirty="0">
                <a:hlinkClick r:id="rId5"/>
              </a:rPr>
              <a:t>https://well.blogs.nytimes.com/2012/03/12/stairs-at-home-remain-a-childhood-hazard/</a:t>
            </a:r>
            <a:endParaRPr lang="en-US" sz="1200" dirty="0"/>
          </a:p>
          <a:p>
            <a:r>
              <a:rPr lang="en-US" sz="1200" dirty="0">
                <a:hlinkClick r:id="rId6"/>
              </a:rPr>
              <a:t>https://www.stanfordchildrens.org/en/topic/default?id=falls--injury-statistics-and-incidence-rates-90-P02974</a:t>
            </a:r>
            <a:endParaRPr lang="en-US" sz="1200" dirty="0"/>
          </a:p>
          <a:p>
            <a:endParaRPr lang="en-US" sz="1200" i="1" dirty="0"/>
          </a:p>
        </p:txBody>
      </p:sp>
      <p:graphicFrame>
        <p:nvGraphicFramePr>
          <p:cNvPr id="9" name="Table 8">
            <a:extLst>
              <a:ext uri="{FF2B5EF4-FFF2-40B4-BE49-F238E27FC236}">
                <a16:creationId xmlns:a16="http://schemas.microsoft.com/office/drawing/2014/main" id="{6A73B5EE-C080-4533-BAC5-8C5A57D4D418}"/>
              </a:ext>
            </a:extLst>
          </p:cNvPr>
          <p:cNvGraphicFramePr>
            <a:graphicFrameLocks noGrp="1"/>
          </p:cNvGraphicFramePr>
          <p:nvPr>
            <p:extLst>
              <p:ext uri="{D42A27DB-BD31-4B8C-83A1-F6EECF244321}">
                <p14:modId xmlns:p14="http://schemas.microsoft.com/office/powerpoint/2010/main" val="1007438794"/>
              </p:ext>
            </p:extLst>
          </p:nvPr>
        </p:nvGraphicFramePr>
        <p:xfrm>
          <a:off x="1121304" y="5512891"/>
          <a:ext cx="6714757" cy="1021724"/>
        </p:xfrm>
        <a:graphic>
          <a:graphicData uri="http://schemas.openxmlformats.org/drawingml/2006/table">
            <a:tbl>
              <a:tblPr/>
              <a:tblGrid>
                <a:gridCol w="6714757">
                  <a:extLst>
                    <a:ext uri="{9D8B030D-6E8A-4147-A177-3AD203B41FA5}">
                      <a16:colId xmlns:a16="http://schemas.microsoft.com/office/drawing/2014/main" val="607661385"/>
                    </a:ext>
                  </a:extLst>
                </a:gridCol>
              </a:tblGrid>
              <a:tr h="1021724">
                <a:tc>
                  <a:txBody>
                    <a:bodyPr/>
                    <a:lstStyle/>
                    <a:p>
                      <a:endParaRPr lang="en-US"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3551283996"/>
                  </a:ext>
                </a:extLst>
              </a:tr>
            </a:tbl>
          </a:graphicData>
        </a:graphic>
      </p:graphicFrame>
    </p:spTree>
    <p:extLst>
      <p:ext uri="{BB962C8B-B14F-4D97-AF65-F5344CB8AC3E}">
        <p14:creationId xmlns:p14="http://schemas.microsoft.com/office/powerpoint/2010/main" val="979198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3CA72-1E77-48FB-B2F6-1739D9A48107}"/>
              </a:ext>
            </a:extLst>
          </p:cNvPr>
          <p:cNvSpPr>
            <a:spLocks noGrp="1"/>
          </p:cNvSpPr>
          <p:nvPr>
            <p:ph type="title"/>
          </p:nvPr>
        </p:nvSpPr>
        <p:spPr>
          <a:xfrm>
            <a:off x="4441783" y="609600"/>
            <a:ext cx="6693061" cy="1356360"/>
          </a:xfrm>
        </p:spPr>
        <p:txBody>
          <a:bodyPr>
            <a:normAutofit/>
          </a:bodyPr>
          <a:lstStyle/>
          <a:p>
            <a:pPr defTabSz="914400">
              <a:spcBef>
                <a:spcPct val="0"/>
              </a:spcBef>
              <a:spcAft>
                <a:spcPts val="600"/>
              </a:spcAft>
            </a:pPr>
            <a:r>
              <a:rPr lang="en-US" b="1" dirty="0">
                <a:latin typeface="+mj-lt"/>
                <a:ea typeface="+mj-ea"/>
                <a:cs typeface="+mj-cs"/>
              </a:rPr>
              <a:t>Falls from Stairs: </a:t>
            </a:r>
            <a:r>
              <a:rPr lang="en-US" i="1" dirty="0">
                <a:latin typeface="+mj-lt"/>
                <a:ea typeface="+mj-ea"/>
                <a:cs typeface="+mj-cs"/>
              </a:rPr>
              <a:t>Prevention </a:t>
            </a:r>
          </a:p>
        </p:txBody>
      </p:sp>
      <p:pic>
        <p:nvPicPr>
          <p:cNvPr id="6" name="Picture 5" descr="A person standing in front of a door&#10;&#10;Description automatically generated">
            <a:extLst>
              <a:ext uri="{FF2B5EF4-FFF2-40B4-BE49-F238E27FC236}">
                <a16:creationId xmlns:a16="http://schemas.microsoft.com/office/drawing/2014/main" id="{A29DA87C-40B0-40FC-9298-FAF4331DAFEB}"/>
              </a:ext>
            </a:extLst>
          </p:cNvPr>
          <p:cNvPicPr>
            <a:picLocks noChangeAspect="1"/>
          </p:cNvPicPr>
          <p:nvPr/>
        </p:nvPicPr>
        <p:blipFill rotWithShape="1">
          <a:blip r:embed="rId3"/>
          <a:srcRect l="10036" r="32786" b="1"/>
          <a:stretch/>
        </p:blipFill>
        <p:spPr>
          <a:xfrm>
            <a:off x="223336" y="243840"/>
            <a:ext cx="3646837" cy="6377939"/>
          </a:xfrm>
          <a:prstGeom prst="rect">
            <a:avLst/>
          </a:prstGeom>
        </p:spPr>
      </p:pic>
      <p:sp>
        <p:nvSpPr>
          <p:cNvPr id="3" name="Content Placeholder 2">
            <a:extLst>
              <a:ext uri="{FF2B5EF4-FFF2-40B4-BE49-F238E27FC236}">
                <a16:creationId xmlns:a16="http://schemas.microsoft.com/office/drawing/2014/main" id="{53C34A07-E3A5-4971-905D-206D09489B4B}"/>
              </a:ext>
            </a:extLst>
          </p:cNvPr>
          <p:cNvSpPr>
            <a:spLocks noGrp="1"/>
          </p:cNvSpPr>
          <p:nvPr>
            <p:ph idx="1"/>
          </p:nvPr>
        </p:nvSpPr>
        <p:spPr>
          <a:xfrm>
            <a:off x="4441783" y="2057400"/>
            <a:ext cx="6693061" cy="3441879"/>
          </a:xfrm>
        </p:spPr>
        <p:txBody>
          <a:bodyPr>
            <a:normAutofit fontScale="92500" lnSpcReduction="10000"/>
          </a:bodyPr>
          <a:lstStyle/>
          <a:p>
            <a:pPr>
              <a:buFont typeface="Wingdings" panose="05000000000000000000" pitchFamily="2" charset="2"/>
              <a:buChar char="v"/>
            </a:pPr>
            <a:r>
              <a:rPr lang="en-US" dirty="0"/>
              <a:t>Attach gates to both ends of stairs</a:t>
            </a:r>
          </a:p>
          <a:p>
            <a:pPr lvl="1">
              <a:buFont typeface="Wingdings" panose="05000000000000000000" pitchFamily="2" charset="2"/>
              <a:buChar char="Ø"/>
            </a:pPr>
            <a:r>
              <a:rPr lang="en-US" i="1" dirty="0"/>
              <a:t>Openings between rails should be no more than 2.3 inches</a:t>
            </a:r>
          </a:p>
          <a:p>
            <a:pPr>
              <a:buFont typeface="Wingdings" panose="05000000000000000000" pitchFamily="2" charset="2"/>
              <a:buChar char="v"/>
            </a:pPr>
            <a:r>
              <a:rPr lang="en-US" dirty="0"/>
              <a:t>Keep stairs clean and free of clutter</a:t>
            </a:r>
          </a:p>
          <a:p>
            <a:pPr>
              <a:buFont typeface="Wingdings" panose="05000000000000000000" pitchFamily="2" charset="2"/>
              <a:buChar char="v"/>
            </a:pPr>
            <a:r>
              <a:rPr lang="en-US" dirty="0"/>
              <a:t>Supervise children around stairs, even with gates </a:t>
            </a:r>
          </a:p>
          <a:p>
            <a:pPr>
              <a:buFont typeface="Wingdings" panose="05000000000000000000" pitchFamily="2" charset="2"/>
              <a:buChar char="v"/>
            </a:pPr>
            <a:r>
              <a:rPr lang="en-US" dirty="0"/>
              <a:t>Teach children to hold onto railings and carefully step one at a time</a:t>
            </a:r>
          </a:p>
          <a:p>
            <a:pPr>
              <a:buFont typeface="Wingdings" panose="05000000000000000000" pitchFamily="2" charset="2"/>
              <a:buChar char="v"/>
            </a:pPr>
            <a:r>
              <a:rPr lang="en-US" dirty="0"/>
              <a:t>Place guards on railings if a child can fit through</a:t>
            </a:r>
          </a:p>
          <a:p>
            <a:pPr>
              <a:buFont typeface="Wingdings" panose="05000000000000000000" pitchFamily="2" charset="2"/>
              <a:buChar char="v"/>
            </a:pPr>
            <a:r>
              <a:rPr lang="en-US" dirty="0"/>
              <a:t>Lock or use doorknob covers on doors that lead to staircases, such as basements</a:t>
            </a:r>
          </a:p>
        </p:txBody>
      </p:sp>
      <p:sp>
        <p:nvSpPr>
          <p:cNvPr id="7" name="Rectangle 6">
            <a:extLst>
              <a:ext uri="{FF2B5EF4-FFF2-40B4-BE49-F238E27FC236}">
                <a16:creationId xmlns:a16="http://schemas.microsoft.com/office/drawing/2014/main" id="{D6758DE1-48A6-4B78-A6F6-9B95C180B45A}"/>
              </a:ext>
            </a:extLst>
          </p:cNvPr>
          <p:cNvSpPr/>
          <p:nvPr/>
        </p:nvSpPr>
        <p:spPr>
          <a:xfrm>
            <a:off x="4384227" y="5372964"/>
            <a:ext cx="6808171" cy="115972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200" i="1" dirty="0"/>
              <a:t>Sources:</a:t>
            </a:r>
          </a:p>
          <a:p>
            <a:r>
              <a:rPr lang="en-US" sz="1200" dirty="0">
                <a:hlinkClick r:id="rId4"/>
              </a:rPr>
              <a:t>https://www.cbsnews.com/news/stair-injuries-report-every-six-minutes-us-child-falls/</a:t>
            </a:r>
            <a:endParaRPr lang="en-US" sz="1200" dirty="0"/>
          </a:p>
          <a:p>
            <a:r>
              <a:rPr lang="en-US" sz="1200" dirty="0">
                <a:hlinkClick r:id="rId5"/>
              </a:rPr>
              <a:t>https://well.blogs.nytimes.com/2012/03/12/stairs-at-home-remain-a-childhood-hazard/</a:t>
            </a:r>
            <a:endParaRPr lang="en-US" sz="1200" dirty="0"/>
          </a:p>
          <a:p>
            <a:r>
              <a:rPr lang="en-US" sz="1200" dirty="0">
                <a:hlinkClick r:id="rId6"/>
              </a:rPr>
              <a:t>https://www.stanfordchildrens.org/en/topic/default?id=falls--injury-statistics-and-incidence-rates-90-P02974</a:t>
            </a:r>
            <a:endParaRPr lang="en-US" sz="1200" dirty="0"/>
          </a:p>
        </p:txBody>
      </p:sp>
    </p:spTree>
    <p:extLst>
      <p:ext uri="{BB962C8B-B14F-4D97-AF65-F5344CB8AC3E}">
        <p14:creationId xmlns:p14="http://schemas.microsoft.com/office/powerpoint/2010/main" val="3474737276"/>
      </p:ext>
    </p:extLst>
  </p:cSld>
  <p:clrMapOvr>
    <a:masterClrMapping/>
  </p:clrMapOvr>
</p:sld>
</file>

<file path=ppt/theme/theme1.xml><?xml version="1.0" encoding="utf-8"?>
<a:theme xmlns:a="http://schemas.openxmlformats.org/drawingml/2006/main" name="Basis">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7854</TotalTime>
  <Words>4678</Words>
  <Application>Microsoft Office PowerPoint</Application>
  <PresentationFormat>Widescreen</PresentationFormat>
  <Paragraphs>469</Paragraphs>
  <Slides>27</Slides>
  <Notes>23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Corbel</vt:lpstr>
      <vt:lpstr>Franklin Gothic Book</vt:lpstr>
      <vt:lpstr>Wingdings</vt:lpstr>
      <vt:lpstr>Basis</vt:lpstr>
      <vt:lpstr>Safe Beginnings </vt:lpstr>
      <vt:lpstr>Safe Beginnings is brought to you by:</vt:lpstr>
      <vt:lpstr>Purpose: How to Keep your Child Safe from Falls </vt:lpstr>
      <vt:lpstr>Child Fall Injuries in California</vt:lpstr>
      <vt:lpstr>Child Fall Injuries in [Your County]</vt:lpstr>
      <vt:lpstr>Falls  in  the  Home</vt:lpstr>
      <vt:lpstr>Falls at Home: Prevention</vt:lpstr>
      <vt:lpstr>PowerPoint Presentation</vt:lpstr>
      <vt:lpstr>Falls from Stairs: Prevention </vt:lpstr>
      <vt:lpstr>PowerPoint Presentation</vt:lpstr>
      <vt:lpstr>Window Falls: Prevention</vt:lpstr>
      <vt:lpstr>Baby Equipment &amp; Furniture Falls</vt:lpstr>
      <vt:lpstr>Baby Equipment &amp; Furniture Falls: Prevention</vt:lpstr>
      <vt:lpstr>PowerPoint Presentation</vt:lpstr>
      <vt:lpstr>Bathtub &amp; Slippery Surface Falls: Prevention</vt:lpstr>
      <vt:lpstr>Falls  on  the Go</vt:lpstr>
      <vt:lpstr>Playground Falls</vt:lpstr>
      <vt:lpstr>Playground Falls: Prevention</vt:lpstr>
      <vt:lpstr>Shopping Cart, Escalator, &amp; Tricycle Falls</vt:lpstr>
      <vt:lpstr>Shopping Cart, Escalator, &amp; Tricycle Falls: Prevention</vt:lpstr>
      <vt:lpstr>When  Your  Child  Falls</vt:lpstr>
      <vt:lpstr>Time to Take Action</vt:lpstr>
      <vt:lpstr>Fall Prevention: Safety Reminders</vt:lpstr>
      <vt:lpstr>Fall Prevention: Summary</vt:lpstr>
      <vt:lpstr>Fall Prevention:  Local Resources &amp; Contact Information</vt:lpstr>
      <vt:lpstr>Fall Prevention: Additional Information</vt:lpstr>
      <vt:lpstr>Photo Attributions &amp; Additional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Beginnings </dc:title>
  <dc:creator>Jasmine Brosnan</dc:creator>
  <cp:lastModifiedBy>Marissa Provost</cp:lastModifiedBy>
  <cp:revision>38</cp:revision>
  <dcterms:created xsi:type="dcterms:W3CDTF">2020-09-18T23:39:25Z</dcterms:created>
  <dcterms:modified xsi:type="dcterms:W3CDTF">2020-11-10T17:15:12Z</dcterms:modified>
</cp:coreProperties>
</file>